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drawings/drawing3.xml" ContentType="application/vnd.openxmlformats-officedocument.drawingml.chartshape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6"/>
  </p:notesMasterIdLst>
  <p:sldIdLst>
    <p:sldId id="256" r:id="rId2"/>
    <p:sldId id="257" r:id="rId3"/>
    <p:sldId id="259" r:id="rId4"/>
    <p:sldId id="260" r:id="rId5"/>
    <p:sldId id="261" r:id="rId6"/>
    <p:sldId id="262" r:id="rId7"/>
    <p:sldId id="263" r:id="rId8"/>
    <p:sldId id="264" r:id="rId9"/>
    <p:sldId id="285" r:id="rId10"/>
    <p:sldId id="283" r:id="rId11"/>
    <p:sldId id="284" r:id="rId12"/>
    <p:sldId id="280" r:id="rId13"/>
    <p:sldId id="269" r:id="rId14"/>
    <p:sldId id="282" r:id="rId15"/>
    <p:sldId id="270" r:id="rId16"/>
    <p:sldId id="286" r:id="rId17"/>
    <p:sldId id="277" r:id="rId18"/>
    <p:sldId id="279" r:id="rId19"/>
    <p:sldId id="271" r:id="rId20"/>
    <p:sldId id="272" r:id="rId21"/>
    <p:sldId id="273" r:id="rId22"/>
    <p:sldId id="274" r:id="rId23"/>
    <p:sldId id="275" r:id="rId24"/>
    <p:sldId id="276" r:id="rId2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8E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2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HK"/>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12363254593175869"/>
          <c:y val="6.4814814814814908E-2"/>
          <c:w val="0.53888888888888953"/>
          <c:h val="0.89814814814814814"/>
        </c:manualLayout>
      </c:layout>
      <c:pieChart>
        <c:varyColors val="1"/>
        <c:ser>
          <c:idx val="0"/>
          <c:order val="0"/>
          <c:explosion val="25"/>
          <c:dPt>
            <c:idx val="1"/>
            <c:bubble3D val="0"/>
            <c:explosion val="16"/>
          </c:dPt>
          <c:cat>
            <c:strRef>
              <c:f>Sheet1!$A$1:$A$4</c:f>
              <c:strCache>
                <c:ptCount val="4"/>
                <c:pt idx="0">
                  <c:v>收费公路</c:v>
                </c:pt>
                <c:pt idx="1">
                  <c:v>配套服务</c:v>
                </c:pt>
                <c:pt idx="2">
                  <c:v>房地产销售</c:v>
                </c:pt>
                <c:pt idx="3">
                  <c:v>广告及其他</c:v>
                </c:pt>
              </c:strCache>
            </c:strRef>
          </c:cat>
          <c:val>
            <c:numRef>
              <c:f>Sheet1!$B$1:$B$4</c:f>
              <c:numCache>
                <c:formatCode>0.00%</c:formatCode>
                <c:ptCount val="4"/>
                <c:pt idx="0">
                  <c:v>0.7020000000000004</c:v>
                </c:pt>
                <c:pt idx="1">
                  <c:v>0.28240000000000021</c:v>
                </c:pt>
                <c:pt idx="2">
                  <c:v>1.5599999999999998E-2</c:v>
                </c:pt>
                <c:pt idx="3">
                  <c:v>5.8000000000000013E-3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HK"/>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barChart>
        <c:barDir val="col"/>
        <c:grouping val="stacked"/>
        <c:varyColors val="0"/>
        <c:ser>
          <c:idx val="0"/>
          <c:order val="0"/>
          <c:tx>
            <c:strRef>
              <c:f>Sheet1!$A$9</c:f>
              <c:strCache>
                <c:ptCount val="1"/>
                <c:pt idx="0">
                  <c:v>Shanghai-Nanjing Expressway</c:v>
                </c:pt>
              </c:strCache>
            </c:strRef>
          </c:tx>
          <c:invertIfNegative val="0"/>
          <c:val>
            <c:numRef>
              <c:f>Sheet1!$C$9</c:f>
              <c:numCache>
                <c:formatCode>0.00%</c:formatCode>
                <c:ptCount val="1"/>
                <c:pt idx="0">
                  <c:v>0.84598934803437065</c:v>
                </c:pt>
              </c:numCache>
            </c:numRef>
          </c:val>
        </c:ser>
        <c:ser>
          <c:idx val="1"/>
          <c:order val="1"/>
          <c:tx>
            <c:strRef>
              <c:f>Sheet1!$A$10</c:f>
              <c:strCache>
                <c:ptCount val="1"/>
                <c:pt idx="0">
                  <c:v>Shanghai-Nanjing Section of G312</c:v>
                </c:pt>
              </c:strCache>
            </c:strRef>
          </c:tx>
          <c:invertIfNegative val="0"/>
          <c:val>
            <c:numRef>
              <c:f>Sheet1!$C$10</c:f>
              <c:numCache>
                <c:formatCode>0.00%</c:formatCode>
                <c:ptCount val="1"/>
                <c:pt idx="0">
                  <c:v>9.997139344601249E-3</c:v>
                </c:pt>
              </c:numCache>
            </c:numRef>
          </c:val>
        </c:ser>
        <c:ser>
          <c:idx val="2"/>
          <c:order val="2"/>
          <c:tx>
            <c:strRef>
              <c:f>Sheet1!$A$11</c:f>
              <c:strCache>
                <c:ptCount val="1"/>
                <c:pt idx="0">
                  <c:v>Nanjing Section of Nanjing-Lianyungang Highway</c:v>
                </c:pt>
              </c:strCache>
            </c:strRef>
          </c:tx>
          <c:invertIfNegative val="0"/>
          <c:val>
            <c:numRef>
              <c:f>Sheet1!$C$11</c:f>
              <c:numCache>
                <c:formatCode>0.00%</c:formatCode>
                <c:ptCount val="1"/>
                <c:pt idx="0">
                  <c:v>6.8642633045266025E-3</c:v>
                </c:pt>
              </c:numCache>
            </c:numRef>
          </c:val>
        </c:ser>
        <c:ser>
          <c:idx val="3"/>
          <c:order val="3"/>
          <c:tx>
            <c:strRef>
              <c:f>Sheet1!$A$12</c:f>
              <c:strCache>
                <c:ptCount val="1"/>
                <c:pt idx="0">
                  <c:v>Guangjing Expressway</c:v>
                </c:pt>
              </c:strCache>
            </c:strRef>
          </c:tx>
          <c:invertIfNegative val="0"/>
          <c:val>
            <c:numRef>
              <c:f>Sheet1!$C$12</c:f>
              <c:numCache>
                <c:formatCode>0.00%</c:formatCode>
                <c:ptCount val="1"/>
                <c:pt idx="0">
                  <c:v>0.13714924931650171</c:v>
                </c:pt>
              </c:numCache>
            </c:numRef>
          </c:val>
        </c:ser>
        <c:dLbls>
          <c:showLegendKey val="0"/>
          <c:showVal val="0"/>
          <c:showCatName val="0"/>
          <c:showSerName val="0"/>
          <c:showPercent val="0"/>
          <c:showBubbleSize val="0"/>
        </c:dLbls>
        <c:gapWidth val="55"/>
        <c:overlap val="100"/>
        <c:axId val="93209344"/>
        <c:axId val="93210880"/>
      </c:barChart>
      <c:catAx>
        <c:axId val="93209344"/>
        <c:scaling>
          <c:orientation val="minMax"/>
        </c:scaling>
        <c:delete val="1"/>
        <c:axPos val="b"/>
        <c:majorTickMark val="none"/>
        <c:minorTickMark val="none"/>
        <c:tickLblPos val="none"/>
        <c:crossAx val="93210880"/>
        <c:crosses val="autoZero"/>
        <c:auto val="1"/>
        <c:lblAlgn val="ctr"/>
        <c:lblOffset val="100"/>
        <c:noMultiLvlLbl val="0"/>
      </c:catAx>
      <c:valAx>
        <c:axId val="93210880"/>
        <c:scaling>
          <c:orientation val="minMax"/>
          <c:min val="0"/>
        </c:scaling>
        <c:delete val="1"/>
        <c:axPos val="l"/>
        <c:numFmt formatCode="0.00%" sourceLinked="1"/>
        <c:majorTickMark val="none"/>
        <c:minorTickMark val="none"/>
        <c:tickLblPos val="none"/>
        <c:crossAx val="93209344"/>
        <c:crosses val="autoZero"/>
        <c:crossBetween val="between"/>
      </c:valAx>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HK"/>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12363254593175869"/>
          <c:y val="6.4814814814814908E-2"/>
          <c:w val="0.53888888888888953"/>
          <c:h val="0.89814814814814814"/>
        </c:manualLayout>
      </c:layout>
      <c:pieChart>
        <c:varyColors val="1"/>
        <c:ser>
          <c:idx val="0"/>
          <c:order val="0"/>
          <c:explosion val="25"/>
          <c:dPt>
            <c:idx val="1"/>
            <c:bubble3D val="0"/>
            <c:explosion val="7"/>
          </c:dPt>
          <c:dPt>
            <c:idx val="2"/>
            <c:bubble3D val="0"/>
            <c:explosion val="0"/>
          </c:dPt>
          <c:cat>
            <c:strRef>
              <c:f>Sheet1!$A$1:$A$4</c:f>
              <c:strCache>
                <c:ptCount val="4"/>
                <c:pt idx="0">
                  <c:v>收费公路</c:v>
                </c:pt>
                <c:pt idx="1">
                  <c:v>配套服务</c:v>
                </c:pt>
                <c:pt idx="2">
                  <c:v>房地产销售</c:v>
                </c:pt>
                <c:pt idx="3">
                  <c:v>广告及其他</c:v>
                </c:pt>
              </c:strCache>
            </c:strRef>
          </c:cat>
          <c:val>
            <c:numRef>
              <c:f>Sheet1!$B$1:$B$4</c:f>
              <c:numCache>
                <c:formatCode>0.00%</c:formatCode>
                <c:ptCount val="4"/>
                <c:pt idx="0">
                  <c:v>0.7020000000000004</c:v>
                </c:pt>
                <c:pt idx="1">
                  <c:v>0.28240000000000021</c:v>
                </c:pt>
                <c:pt idx="2">
                  <c:v>1.5599999999999998E-2</c:v>
                </c:pt>
                <c:pt idx="3">
                  <c:v>5.8000000000000013E-3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HK"/>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0"/>
    <c:plotArea>
      <c:layout>
        <c:manualLayout>
          <c:layoutTarget val="inner"/>
          <c:xMode val="edge"/>
          <c:yMode val="edge"/>
          <c:x val="5.5844835315983506E-2"/>
          <c:y val="5.0870651477843788E-2"/>
          <c:w val="0.8944049655484605"/>
          <c:h val="0.73354330708661419"/>
        </c:manualLayout>
      </c:layout>
      <c:barChart>
        <c:barDir val="col"/>
        <c:grouping val="clustered"/>
        <c:varyColors val="0"/>
        <c:ser>
          <c:idx val="0"/>
          <c:order val="0"/>
          <c:tx>
            <c:strRef>
              <c:f>Sheet1!$C$1</c:f>
              <c:strCache>
                <c:ptCount val="1"/>
                <c:pt idx="0">
                  <c:v>Revenue</c:v>
                </c:pt>
              </c:strCache>
            </c:strRef>
          </c:tx>
          <c:invertIfNegative val="0"/>
          <c:dLbls>
            <c:showLegendKey val="0"/>
            <c:showVal val="1"/>
            <c:showCatName val="0"/>
            <c:showSerName val="0"/>
            <c:showPercent val="0"/>
            <c:showBubbleSize val="0"/>
            <c:showLeaderLines val="0"/>
          </c:dLbls>
          <c:cat>
            <c:numRef>
              <c:f>Sheet1!$B$2:$B$6</c:f>
              <c:numCache>
                <c:formatCode>General</c:formatCode>
                <c:ptCount val="5"/>
                <c:pt idx="0">
                  <c:v>2009</c:v>
                </c:pt>
                <c:pt idx="1">
                  <c:v>2010</c:v>
                </c:pt>
                <c:pt idx="2">
                  <c:v>2011</c:v>
                </c:pt>
                <c:pt idx="3">
                  <c:v>2012</c:v>
                </c:pt>
                <c:pt idx="4">
                  <c:v>2013</c:v>
                </c:pt>
              </c:numCache>
            </c:numRef>
          </c:cat>
          <c:val>
            <c:numRef>
              <c:f>Sheet1!$C$2:$C$6</c:f>
              <c:numCache>
                <c:formatCode>#,##0</c:formatCode>
                <c:ptCount val="5"/>
                <c:pt idx="0">
                  <c:v>5741346</c:v>
                </c:pt>
                <c:pt idx="1">
                  <c:v>6756244</c:v>
                </c:pt>
                <c:pt idx="2">
                  <c:v>7401310</c:v>
                </c:pt>
                <c:pt idx="3">
                  <c:v>7795943</c:v>
                </c:pt>
                <c:pt idx="4">
                  <c:v>7614227</c:v>
                </c:pt>
              </c:numCache>
            </c:numRef>
          </c:val>
        </c:ser>
        <c:ser>
          <c:idx val="1"/>
          <c:order val="1"/>
          <c:tx>
            <c:strRef>
              <c:f>Sheet1!$D$1</c:f>
              <c:strCache>
                <c:ptCount val="1"/>
                <c:pt idx="0">
                  <c:v>Net profit attributable to equity holders </c:v>
                </c:pt>
              </c:strCache>
            </c:strRef>
          </c:tx>
          <c:invertIfNegative val="0"/>
          <c:dLbls>
            <c:dLbl>
              <c:idx val="0"/>
              <c:layout>
                <c:manualLayout>
                  <c:x val="1.3888888888888938E-2"/>
                  <c:y val="0"/>
                </c:manualLayout>
              </c:layout>
              <c:showLegendKey val="0"/>
              <c:showVal val="1"/>
              <c:showCatName val="0"/>
              <c:showSerName val="0"/>
              <c:showPercent val="0"/>
              <c:showBubbleSize val="0"/>
            </c:dLbl>
            <c:dLbl>
              <c:idx val="1"/>
              <c:layout>
                <c:manualLayout>
                  <c:x val="2.2569444444444444E-2"/>
                  <c:y val="0"/>
                </c:manualLayout>
              </c:layout>
              <c:showLegendKey val="0"/>
              <c:showVal val="1"/>
              <c:showCatName val="0"/>
              <c:showSerName val="0"/>
              <c:showPercent val="0"/>
              <c:showBubbleSize val="0"/>
            </c:dLbl>
            <c:dLbl>
              <c:idx val="2"/>
              <c:layout>
                <c:manualLayout>
                  <c:x val="2.0833333333333412E-2"/>
                  <c:y val="-2.5520457842955592E-7"/>
                </c:manualLayout>
              </c:layout>
              <c:showLegendKey val="0"/>
              <c:showVal val="1"/>
              <c:showCatName val="0"/>
              <c:showSerName val="0"/>
              <c:showPercent val="0"/>
              <c:showBubbleSize val="0"/>
            </c:dLbl>
            <c:dLbl>
              <c:idx val="3"/>
              <c:layout>
                <c:manualLayout>
                  <c:x val="1.9097222222222224E-2"/>
                  <c:y val="6.4821962906014647E-3"/>
                </c:manualLayout>
              </c:layout>
              <c:showLegendKey val="0"/>
              <c:showVal val="1"/>
              <c:showCatName val="0"/>
              <c:showSerName val="0"/>
              <c:showPercent val="0"/>
              <c:showBubbleSize val="0"/>
            </c:dLbl>
            <c:dLbl>
              <c:idx val="4"/>
              <c:layout>
                <c:manualLayout>
                  <c:x val="1.7361111111111143E-2"/>
                  <c:y val="5.9419446245334049E-17"/>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Sheet1!$B$2:$B$6</c:f>
              <c:numCache>
                <c:formatCode>General</c:formatCode>
                <c:ptCount val="5"/>
                <c:pt idx="0">
                  <c:v>2009</c:v>
                </c:pt>
                <c:pt idx="1">
                  <c:v>2010</c:v>
                </c:pt>
                <c:pt idx="2">
                  <c:v>2011</c:v>
                </c:pt>
                <c:pt idx="3">
                  <c:v>2012</c:v>
                </c:pt>
                <c:pt idx="4">
                  <c:v>2013</c:v>
                </c:pt>
              </c:numCache>
            </c:numRef>
          </c:cat>
          <c:val>
            <c:numRef>
              <c:f>Sheet1!$D$2:$D$6</c:f>
              <c:numCache>
                <c:formatCode>#,##0</c:formatCode>
                <c:ptCount val="5"/>
                <c:pt idx="0">
                  <c:v>2010972</c:v>
                </c:pt>
                <c:pt idx="1">
                  <c:v>2484404</c:v>
                </c:pt>
                <c:pt idx="2">
                  <c:v>2429750</c:v>
                </c:pt>
                <c:pt idx="3">
                  <c:v>2333345</c:v>
                </c:pt>
                <c:pt idx="4">
                  <c:v>2707743</c:v>
                </c:pt>
              </c:numCache>
            </c:numRef>
          </c:val>
        </c:ser>
        <c:dLbls>
          <c:showLegendKey val="0"/>
          <c:showVal val="0"/>
          <c:showCatName val="0"/>
          <c:showSerName val="0"/>
          <c:showPercent val="0"/>
          <c:showBubbleSize val="0"/>
        </c:dLbls>
        <c:gapWidth val="150"/>
        <c:axId val="101481088"/>
        <c:axId val="101585280"/>
      </c:barChart>
      <c:catAx>
        <c:axId val="101481088"/>
        <c:scaling>
          <c:orientation val="minMax"/>
        </c:scaling>
        <c:delete val="0"/>
        <c:axPos val="b"/>
        <c:numFmt formatCode="General" sourceLinked="1"/>
        <c:majorTickMark val="out"/>
        <c:minorTickMark val="none"/>
        <c:tickLblPos val="nextTo"/>
        <c:crossAx val="101585280"/>
        <c:crosses val="autoZero"/>
        <c:auto val="1"/>
        <c:lblAlgn val="ctr"/>
        <c:lblOffset val="100"/>
        <c:noMultiLvlLbl val="0"/>
      </c:catAx>
      <c:valAx>
        <c:axId val="101585280"/>
        <c:scaling>
          <c:orientation val="minMax"/>
        </c:scaling>
        <c:delete val="1"/>
        <c:axPos val="l"/>
        <c:numFmt formatCode="#,##0" sourceLinked="1"/>
        <c:majorTickMark val="out"/>
        <c:minorTickMark val="none"/>
        <c:tickLblPos val="none"/>
        <c:crossAx val="101481088"/>
        <c:crosses val="autoZero"/>
        <c:crossBetween val="between"/>
      </c:valAx>
    </c:plotArea>
    <c:legend>
      <c:legendPos val="r"/>
      <c:layout>
        <c:manualLayout>
          <c:xMode val="edge"/>
          <c:yMode val="edge"/>
          <c:x val="0.22719839124587041"/>
          <c:y val="0.8841197427641132"/>
          <c:w val="0.60696412948381462"/>
          <c:h val="5.1920520244247814E-2"/>
        </c:manualLayout>
      </c:layout>
      <c:overlay val="0"/>
    </c:legend>
    <c:plotVisOnly val="1"/>
    <c:dispBlanksAs val="gap"/>
    <c:showDLblsOverMax val="0"/>
  </c:chart>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812190-9BBC-41AD-BB92-5D204EF331DC}" type="doc">
      <dgm:prSet loTypeId="urn:microsoft.com/office/officeart/2005/8/layout/cycle4#2" loCatId="cycle" qsTypeId="urn:microsoft.com/office/officeart/2005/8/quickstyle/simple5" qsCatId="simple" csTypeId="urn:microsoft.com/office/officeart/2005/8/colors/accent1_3" csCatId="accent1" phldr="1"/>
      <dgm:spPr/>
      <dgm:t>
        <a:bodyPr/>
        <a:lstStyle/>
        <a:p>
          <a:endParaRPr lang="zh-TW" altLang="en-US"/>
        </a:p>
      </dgm:t>
    </dgm:pt>
    <dgm:pt modelId="{8662CC37-A436-43E8-95FF-E48FB4240D19}">
      <dgm:prSet phldrT="[文字]"/>
      <dgm:spPr/>
      <dgm:t>
        <a:bodyPr/>
        <a:lstStyle/>
        <a:p>
          <a:r>
            <a:rPr lang="zh-CN" altLang="en-US" dirty="0" smtClean="0"/>
            <a:t>主营业务收入稳步增长</a:t>
          </a:r>
          <a:endParaRPr lang="zh-TW" altLang="en-US" dirty="0"/>
        </a:p>
      </dgm:t>
    </dgm:pt>
    <dgm:pt modelId="{AD9F7FEF-3B39-4FEE-B43B-F4F2F87E2F8F}" type="parTrans" cxnId="{D6B416A2-2A88-42BD-BE35-3D72D0DF1B66}">
      <dgm:prSet/>
      <dgm:spPr/>
      <dgm:t>
        <a:bodyPr/>
        <a:lstStyle/>
        <a:p>
          <a:endParaRPr lang="zh-TW" altLang="en-US"/>
        </a:p>
      </dgm:t>
    </dgm:pt>
    <dgm:pt modelId="{CD76655C-0597-42F3-8656-FB9CF8BE2254}" type="sibTrans" cxnId="{D6B416A2-2A88-42BD-BE35-3D72D0DF1B66}">
      <dgm:prSet/>
      <dgm:spPr/>
      <dgm:t>
        <a:bodyPr/>
        <a:lstStyle/>
        <a:p>
          <a:endParaRPr lang="zh-TW" altLang="en-US"/>
        </a:p>
      </dgm:t>
    </dgm:pt>
    <dgm:pt modelId="{0043C04C-6183-4D3C-B324-C2DB63DB3DC2}">
      <dgm:prSet phldrT="[文字]" custT="1"/>
      <dgm:spPr/>
      <dgm:t>
        <a:bodyPr/>
        <a:lstStyle/>
        <a:p>
          <a:r>
            <a:rPr lang="zh-CN" altLang="en-US" sz="1600" dirty="0" smtClean="0"/>
            <a:t>在交通流量恢复的带动下，利润率较高公路收费业务同比增长约</a:t>
          </a:r>
          <a:r>
            <a:rPr lang="en-US" altLang="zh-CN" sz="1600" dirty="0" smtClean="0"/>
            <a:t>4.97%</a:t>
          </a:r>
          <a:r>
            <a:rPr lang="zh-CN" altLang="en-US" sz="1600" dirty="0" smtClean="0"/>
            <a:t>，带动业绩提升</a:t>
          </a:r>
          <a:endParaRPr lang="zh-TW" altLang="en-US" sz="1600" dirty="0"/>
        </a:p>
      </dgm:t>
    </dgm:pt>
    <dgm:pt modelId="{C96DFFAF-6F35-406B-A622-B95BA73D74D6}" type="parTrans" cxnId="{08F410F8-743C-4758-BEAD-96EA345C69B7}">
      <dgm:prSet/>
      <dgm:spPr/>
      <dgm:t>
        <a:bodyPr/>
        <a:lstStyle/>
        <a:p>
          <a:endParaRPr lang="zh-TW" altLang="en-US"/>
        </a:p>
      </dgm:t>
    </dgm:pt>
    <dgm:pt modelId="{FF151EB0-C002-4B39-84AD-03E63DF01613}" type="sibTrans" cxnId="{08F410F8-743C-4758-BEAD-96EA345C69B7}">
      <dgm:prSet/>
      <dgm:spPr/>
      <dgm:t>
        <a:bodyPr/>
        <a:lstStyle/>
        <a:p>
          <a:endParaRPr lang="zh-TW" altLang="en-US"/>
        </a:p>
      </dgm:t>
    </dgm:pt>
    <dgm:pt modelId="{D128E1D6-C991-4A5A-B7F8-D39F9300A341}">
      <dgm:prSet phldrT="[文字]"/>
      <dgm:spPr/>
      <dgm:t>
        <a:bodyPr/>
        <a:lstStyle/>
        <a:p>
          <a:r>
            <a:rPr lang="zh-CN" altLang="en-US" dirty="0" smtClean="0"/>
            <a:t>投</a:t>
          </a:r>
          <a:r>
            <a:rPr lang="zh-CN" altLang="en-US" smtClean="0"/>
            <a:t>资收益大幅增长</a:t>
          </a:r>
          <a:endParaRPr lang="zh-TW" altLang="en-US" dirty="0"/>
        </a:p>
      </dgm:t>
    </dgm:pt>
    <dgm:pt modelId="{CCD1042E-024B-46C5-840E-7ED86518004F}" type="parTrans" cxnId="{C56300C1-5D72-44E1-83FD-BCB4B5EF90AD}">
      <dgm:prSet/>
      <dgm:spPr/>
      <dgm:t>
        <a:bodyPr/>
        <a:lstStyle/>
        <a:p>
          <a:endParaRPr lang="zh-TW" altLang="en-US"/>
        </a:p>
      </dgm:t>
    </dgm:pt>
    <dgm:pt modelId="{465E6232-6DC1-4A4E-B34C-B3FA140E311B}" type="sibTrans" cxnId="{C56300C1-5D72-44E1-83FD-BCB4B5EF90AD}">
      <dgm:prSet/>
      <dgm:spPr/>
      <dgm:t>
        <a:bodyPr/>
        <a:lstStyle/>
        <a:p>
          <a:endParaRPr lang="zh-TW" altLang="en-US"/>
        </a:p>
      </dgm:t>
    </dgm:pt>
    <dgm:pt modelId="{5869A271-6B73-401B-8764-DD9664B534A5}">
      <dgm:prSet phldrT="[文字]" custT="1"/>
      <dgm:spPr/>
      <dgm:t>
        <a:bodyPr/>
        <a:lstStyle/>
        <a:p>
          <a:r>
            <a:rPr lang="en-US" altLang="en-US" sz="1600" dirty="0" smtClean="0"/>
            <a:t>2013</a:t>
          </a:r>
          <a:r>
            <a:rPr lang="zh-CN" altLang="en-US" sz="1600" dirty="0" smtClean="0"/>
            <a:t>年本集团实现投资收益约</a:t>
          </a:r>
          <a:r>
            <a:rPr lang="en-US" altLang="zh-CN" sz="1600" dirty="0" smtClean="0"/>
            <a:t>3.15</a:t>
          </a:r>
          <a:r>
            <a:rPr lang="zh-CN" altLang="en-US" sz="1600" dirty="0" smtClean="0"/>
            <a:t>亿元，同比增加</a:t>
          </a:r>
          <a:r>
            <a:rPr lang="en-US" altLang="zh-CN" sz="1600" dirty="0" smtClean="0"/>
            <a:t>1.54</a:t>
          </a:r>
          <a:r>
            <a:rPr lang="zh-CN" altLang="en-US" sz="1600" dirty="0" smtClean="0"/>
            <a:t>亿元，增幅约</a:t>
          </a:r>
          <a:r>
            <a:rPr lang="en-US" altLang="zh-CN" sz="1600" dirty="0" smtClean="0"/>
            <a:t>95.36%</a:t>
          </a:r>
          <a:endParaRPr lang="zh-TW" altLang="en-US" sz="1600" dirty="0"/>
        </a:p>
      </dgm:t>
    </dgm:pt>
    <dgm:pt modelId="{269CBE81-9697-4DD8-AF56-08DB20A61E2B}" type="parTrans" cxnId="{AF239D69-C47E-47D5-BBC5-2389150FF909}">
      <dgm:prSet/>
      <dgm:spPr/>
      <dgm:t>
        <a:bodyPr/>
        <a:lstStyle/>
        <a:p>
          <a:endParaRPr lang="zh-TW" altLang="en-US"/>
        </a:p>
      </dgm:t>
    </dgm:pt>
    <dgm:pt modelId="{3A6E476E-4317-433F-8BCD-63FCD60E19B7}" type="sibTrans" cxnId="{AF239D69-C47E-47D5-BBC5-2389150FF909}">
      <dgm:prSet/>
      <dgm:spPr/>
      <dgm:t>
        <a:bodyPr/>
        <a:lstStyle/>
        <a:p>
          <a:endParaRPr lang="zh-TW" altLang="en-US"/>
        </a:p>
      </dgm:t>
    </dgm:pt>
    <dgm:pt modelId="{1F06B364-FE55-4778-B95C-E510A906DC31}">
      <dgm:prSet phldrT="[文字]"/>
      <dgm:spPr/>
      <dgm:t>
        <a:bodyPr/>
        <a:lstStyle/>
        <a:p>
          <a:r>
            <a:rPr lang="zh-CN" altLang="en-US" dirty="0" smtClean="0"/>
            <a:t>成本得到有效控制</a:t>
          </a:r>
          <a:endParaRPr lang="zh-TW" altLang="en-US" dirty="0"/>
        </a:p>
      </dgm:t>
    </dgm:pt>
    <dgm:pt modelId="{E51DFB5E-CB2A-4056-A544-8EFF527E11AD}" type="parTrans" cxnId="{0ECAB329-70D2-43A4-83C7-481AE32D2C60}">
      <dgm:prSet/>
      <dgm:spPr/>
      <dgm:t>
        <a:bodyPr/>
        <a:lstStyle/>
        <a:p>
          <a:endParaRPr lang="zh-TW" altLang="en-US"/>
        </a:p>
      </dgm:t>
    </dgm:pt>
    <dgm:pt modelId="{F65B6145-49FA-4D55-AABC-636581AF8A37}" type="sibTrans" cxnId="{0ECAB329-70D2-43A4-83C7-481AE32D2C60}">
      <dgm:prSet/>
      <dgm:spPr/>
      <dgm:t>
        <a:bodyPr/>
        <a:lstStyle/>
        <a:p>
          <a:endParaRPr lang="zh-TW" altLang="en-US"/>
        </a:p>
      </dgm:t>
    </dgm:pt>
    <dgm:pt modelId="{C4BBE97D-C721-4729-97F0-D63C207D64CA}">
      <dgm:prSet phldrT="[文字]" custT="1"/>
      <dgm:spPr/>
      <dgm:t>
        <a:bodyPr/>
        <a:lstStyle/>
        <a:p>
          <a:r>
            <a:rPr lang="en-US" altLang="en-US" sz="1600" dirty="0" smtClean="0"/>
            <a:t>2013</a:t>
          </a:r>
          <a:r>
            <a:rPr lang="zh-CN" altLang="en-US" sz="1600" dirty="0" smtClean="0"/>
            <a:t>年，收入下降幅度低于成本下降幅度，集团综合毛利率水平同比增加了约</a:t>
          </a:r>
          <a:r>
            <a:rPr lang="en-US" altLang="zh-CN" sz="1600" dirty="0" smtClean="0"/>
            <a:t>3.49</a:t>
          </a:r>
          <a:r>
            <a:rPr lang="zh-CN" altLang="en-US" sz="1600" dirty="0" smtClean="0"/>
            <a:t>个百分点，盈利能力有所提升</a:t>
          </a:r>
          <a:endParaRPr lang="zh-TW" altLang="en-US" sz="1600" dirty="0"/>
        </a:p>
      </dgm:t>
    </dgm:pt>
    <dgm:pt modelId="{91D9202D-D894-469C-99AC-3C96CFF1EE00}" type="parTrans" cxnId="{06A8BD30-4127-44F4-935F-41F384DD1BFD}">
      <dgm:prSet/>
      <dgm:spPr/>
      <dgm:t>
        <a:bodyPr/>
        <a:lstStyle/>
        <a:p>
          <a:endParaRPr lang="zh-TW" altLang="en-US"/>
        </a:p>
      </dgm:t>
    </dgm:pt>
    <dgm:pt modelId="{01CCC1A3-C84F-467C-9A50-D1E4E9559DBE}" type="sibTrans" cxnId="{06A8BD30-4127-44F4-935F-41F384DD1BFD}">
      <dgm:prSet/>
      <dgm:spPr/>
      <dgm:t>
        <a:bodyPr/>
        <a:lstStyle/>
        <a:p>
          <a:endParaRPr lang="zh-TW" altLang="en-US"/>
        </a:p>
      </dgm:t>
    </dgm:pt>
    <dgm:pt modelId="{D9C03978-2D43-4D11-9E77-34564944BB51}">
      <dgm:prSet phldrT="[文字]"/>
      <dgm:spPr/>
      <dgm:t>
        <a:bodyPr/>
        <a:lstStyle/>
        <a:p>
          <a:r>
            <a:rPr lang="zh-CN" altLang="en-US" dirty="0" smtClean="0"/>
            <a:t>营业外 收入大幅 增长</a:t>
          </a:r>
          <a:endParaRPr lang="zh-TW" altLang="en-US" dirty="0"/>
        </a:p>
      </dgm:t>
    </dgm:pt>
    <dgm:pt modelId="{B122734E-4CCB-47E6-A100-AF24CEE3B630}" type="parTrans" cxnId="{94294D22-BF2B-45FE-87E9-034F11A88C18}">
      <dgm:prSet/>
      <dgm:spPr/>
      <dgm:t>
        <a:bodyPr/>
        <a:lstStyle/>
        <a:p>
          <a:endParaRPr lang="zh-TW" altLang="en-US"/>
        </a:p>
      </dgm:t>
    </dgm:pt>
    <dgm:pt modelId="{91554466-66B7-4052-8E41-D3E4972C5A89}" type="sibTrans" cxnId="{94294D22-BF2B-45FE-87E9-034F11A88C18}">
      <dgm:prSet/>
      <dgm:spPr/>
      <dgm:t>
        <a:bodyPr/>
        <a:lstStyle/>
        <a:p>
          <a:endParaRPr lang="zh-TW" altLang="en-US"/>
        </a:p>
      </dgm:t>
    </dgm:pt>
    <dgm:pt modelId="{F596DBDE-0960-4E43-AC7E-51D3E4D3FBA4}">
      <dgm:prSet phldrT="[文字]" custT="1"/>
      <dgm:spPr/>
      <dgm:t>
        <a:bodyPr/>
        <a:lstStyle/>
        <a:p>
          <a:r>
            <a:rPr lang="zh-CN" altLang="en-US" sz="1600" dirty="0" smtClean="0"/>
            <a:t>本公司与</a:t>
          </a:r>
          <a:r>
            <a:rPr lang="en-US" altLang="zh-CN" sz="1600" dirty="0" smtClean="0"/>
            <a:t>2012</a:t>
          </a:r>
          <a:r>
            <a:rPr lang="zh-CN" altLang="en-US" sz="1600" dirty="0" smtClean="0"/>
            <a:t>年下半年出售的镇江支线在本年度完成相关手续，本公司将镇江支线出售的收益约人民币</a:t>
          </a:r>
          <a:r>
            <a:rPr lang="en-US" altLang="zh-CN" sz="1600" dirty="0" smtClean="0"/>
            <a:t>8876</a:t>
          </a:r>
          <a:r>
            <a:rPr lang="zh-CN" altLang="en-US" sz="1600" dirty="0" smtClean="0"/>
            <a:t>万元确认计入</a:t>
          </a:r>
          <a:r>
            <a:rPr lang="en-US" altLang="zh-CN" sz="1600" dirty="0" smtClean="0"/>
            <a:t>2013</a:t>
          </a:r>
          <a:r>
            <a:rPr lang="zh-CN" altLang="en-US" sz="1600" dirty="0" smtClean="0"/>
            <a:t>年业绩</a:t>
          </a:r>
          <a:endParaRPr lang="zh-TW" altLang="en-US" sz="1600" dirty="0"/>
        </a:p>
      </dgm:t>
    </dgm:pt>
    <dgm:pt modelId="{0843F6FF-5D9C-402B-B44F-B19B020A55E2}" type="parTrans" cxnId="{48E42D6E-A74B-4193-82BE-876EFD9DE7D1}">
      <dgm:prSet/>
      <dgm:spPr/>
      <dgm:t>
        <a:bodyPr/>
        <a:lstStyle/>
        <a:p>
          <a:endParaRPr lang="zh-TW" altLang="en-US"/>
        </a:p>
      </dgm:t>
    </dgm:pt>
    <dgm:pt modelId="{8E689145-875D-4A5A-B129-66E3DCFCD5A3}" type="sibTrans" cxnId="{48E42D6E-A74B-4193-82BE-876EFD9DE7D1}">
      <dgm:prSet/>
      <dgm:spPr/>
      <dgm:t>
        <a:bodyPr/>
        <a:lstStyle/>
        <a:p>
          <a:endParaRPr lang="zh-TW" altLang="en-US"/>
        </a:p>
      </dgm:t>
    </dgm:pt>
    <dgm:pt modelId="{DABB97CC-6603-41A4-836E-B4464379FF19}" type="pres">
      <dgm:prSet presAssocID="{A4812190-9BBC-41AD-BB92-5D204EF331DC}" presName="cycleMatrixDiagram" presStyleCnt="0">
        <dgm:presLayoutVars>
          <dgm:chMax val="1"/>
          <dgm:dir/>
          <dgm:animLvl val="lvl"/>
          <dgm:resizeHandles val="exact"/>
        </dgm:presLayoutVars>
      </dgm:prSet>
      <dgm:spPr/>
      <dgm:t>
        <a:bodyPr/>
        <a:lstStyle/>
        <a:p>
          <a:endParaRPr lang="zh-TW" altLang="en-US"/>
        </a:p>
      </dgm:t>
    </dgm:pt>
    <dgm:pt modelId="{E7279DAD-A376-49B9-A2F9-CE5D03757A71}" type="pres">
      <dgm:prSet presAssocID="{A4812190-9BBC-41AD-BB92-5D204EF331DC}" presName="children" presStyleCnt="0"/>
      <dgm:spPr/>
    </dgm:pt>
    <dgm:pt modelId="{419780F7-414A-4CF3-8B61-79807E44F9F6}" type="pres">
      <dgm:prSet presAssocID="{A4812190-9BBC-41AD-BB92-5D204EF331DC}" presName="child1group" presStyleCnt="0"/>
      <dgm:spPr/>
    </dgm:pt>
    <dgm:pt modelId="{0848DA14-F5EB-47A0-BB00-2B1E0E86A226}" type="pres">
      <dgm:prSet presAssocID="{A4812190-9BBC-41AD-BB92-5D204EF331DC}" presName="child1" presStyleLbl="bgAcc1" presStyleIdx="0" presStyleCnt="4" custScaleX="152057" custLinFactNeighborX="-15737" custLinFactNeighborY="-3359"/>
      <dgm:spPr/>
      <dgm:t>
        <a:bodyPr/>
        <a:lstStyle/>
        <a:p>
          <a:endParaRPr lang="zh-TW" altLang="en-US"/>
        </a:p>
      </dgm:t>
    </dgm:pt>
    <dgm:pt modelId="{EA2B56DA-9B31-4C4A-A9BE-FA1AEB5C973F}" type="pres">
      <dgm:prSet presAssocID="{A4812190-9BBC-41AD-BB92-5D204EF331DC}" presName="child1Text" presStyleLbl="bgAcc1" presStyleIdx="0" presStyleCnt="4">
        <dgm:presLayoutVars>
          <dgm:bulletEnabled val="1"/>
        </dgm:presLayoutVars>
      </dgm:prSet>
      <dgm:spPr/>
      <dgm:t>
        <a:bodyPr/>
        <a:lstStyle/>
        <a:p>
          <a:endParaRPr lang="zh-TW" altLang="en-US"/>
        </a:p>
      </dgm:t>
    </dgm:pt>
    <dgm:pt modelId="{6371C1CB-1516-47BE-BF92-C1FE4C36ABE9}" type="pres">
      <dgm:prSet presAssocID="{A4812190-9BBC-41AD-BB92-5D204EF331DC}" presName="child2group" presStyleCnt="0"/>
      <dgm:spPr/>
    </dgm:pt>
    <dgm:pt modelId="{4683CAE4-45D9-48F4-BF35-229039892834}" type="pres">
      <dgm:prSet presAssocID="{A4812190-9BBC-41AD-BB92-5D204EF331DC}" presName="child2" presStyleLbl="bgAcc1" presStyleIdx="1" presStyleCnt="4" custScaleX="144792" custLinFactNeighborX="15970" custLinFactNeighborY="1500"/>
      <dgm:spPr/>
      <dgm:t>
        <a:bodyPr/>
        <a:lstStyle/>
        <a:p>
          <a:endParaRPr lang="zh-TW" altLang="en-US"/>
        </a:p>
      </dgm:t>
    </dgm:pt>
    <dgm:pt modelId="{93685BB5-2FBF-42C6-861E-47E4DEBA1F41}" type="pres">
      <dgm:prSet presAssocID="{A4812190-9BBC-41AD-BB92-5D204EF331DC}" presName="child2Text" presStyleLbl="bgAcc1" presStyleIdx="1" presStyleCnt="4">
        <dgm:presLayoutVars>
          <dgm:bulletEnabled val="1"/>
        </dgm:presLayoutVars>
      </dgm:prSet>
      <dgm:spPr/>
      <dgm:t>
        <a:bodyPr/>
        <a:lstStyle/>
        <a:p>
          <a:endParaRPr lang="zh-TW" altLang="en-US"/>
        </a:p>
      </dgm:t>
    </dgm:pt>
    <dgm:pt modelId="{D060BB17-970F-4A23-B27F-5B9CAD4139F4}" type="pres">
      <dgm:prSet presAssocID="{A4812190-9BBC-41AD-BB92-5D204EF331DC}" presName="child3group" presStyleCnt="0"/>
      <dgm:spPr/>
    </dgm:pt>
    <dgm:pt modelId="{273B9190-F72E-4389-8BF5-3759F73C6576}" type="pres">
      <dgm:prSet presAssocID="{A4812190-9BBC-41AD-BB92-5D204EF331DC}" presName="child3" presStyleLbl="bgAcc1" presStyleIdx="2" presStyleCnt="4" custScaleX="137631" custScaleY="133193" custLinFactNeighborX="23116" custLinFactNeighborY="-962"/>
      <dgm:spPr/>
      <dgm:t>
        <a:bodyPr/>
        <a:lstStyle/>
        <a:p>
          <a:endParaRPr lang="zh-TW" altLang="en-US"/>
        </a:p>
      </dgm:t>
    </dgm:pt>
    <dgm:pt modelId="{45FA4653-2E7A-4455-89BF-2FDB9917F9E8}" type="pres">
      <dgm:prSet presAssocID="{A4812190-9BBC-41AD-BB92-5D204EF331DC}" presName="child3Text" presStyleLbl="bgAcc1" presStyleIdx="2" presStyleCnt="4">
        <dgm:presLayoutVars>
          <dgm:bulletEnabled val="1"/>
        </dgm:presLayoutVars>
      </dgm:prSet>
      <dgm:spPr/>
      <dgm:t>
        <a:bodyPr/>
        <a:lstStyle/>
        <a:p>
          <a:endParaRPr lang="zh-TW" altLang="en-US"/>
        </a:p>
      </dgm:t>
    </dgm:pt>
    <dgm:pt modelId="{995F4C58-5AD0-47FF-B55A-E48070276179}" type="pres">
      <dgm:prSet presAssocID="{A4812190-9BBC-41AD-BB92-5D204EF331DC}" presName="child4group" presStyleCnt="0"/>
      <dgm:spPr/>
    </dgm:pt>
    <dgm:pt modelId="{A0E2501E-32DE-4EB6-9D5C-292553879725}" type="pres">
      <dgm:prSet presAssocID="{A4812190-9BBC-41AD-BB92-5D204EF331DC}" presName="child4" presStyleLbl="bgAcc1" presStyleIdx="3" presStyleCnt="4" custScaleX="157485" custScaleY="139970" custLinFactNeighborX="-18093" custLinFactNeighborY="1029"/>
      <dgm:spPr/>
      <dgm:t>
        <a:bodyPr/>
        <a:lstStyle/>
        <a:p>
          <a:endParaRPr lang="zh-TW" altLang="en-US"/>
        </a:p>
      </dgm:t>
    </dgm:pt>
    <dgm:pt modelId="{F23A6089-3219-4A24-96E3-2448593FA55E}" type="pres">
      <dgm:prSet presAssocID="{A4812190-9BBC-41AD-BB92-5D204EF331DC}" presName="child4Text" presStyleLbl="bgAcc1" presStyleIdx="3" presStyleCnt="4">
        <dgm:presLayoutVars>
          <dgm:bulletEnabled val="1"/>
        </dgm:presLayoutVars>
      </dgm:prSet>
      <dgm:spPr/>
      <dgm:t>
        <a:bodyPr/>
        <a:lstStyle/>
        <a:p>
          <a:endParaRPr lang="zh-TW" altLang="en-US"/>
        </a:p>
      </dgm:t>
    </dgm:pt>
    <dgm:pt modelId="{DD9F21B8-E0E3-48F4-B9D0-60D690612395}" type="pres">
      <dgm:prSet presAssocID="{A4812190-9BBC-41AD-BB92-5D204EF331DC}" presName="childPlaceholder" presStyleCnt="0"/>
      <dgm:spPr/>
    </dgm:pt>
    <dgm:pt modelId="{F6BC2100-87C5-48EF-B3CF-28F60C34DD8F}" type="pres">
      <dgm:prSet presAssocID="{A4812190-9BBC-41AD-BB92-5D204EF331DC}" presName="circle" presStyleCnt="0"/>
      <dgm:spPr/>
    </dgm:pt>
    <dgm:pt modelId="{385AD7BD-80DD-44EE-A498-9DA0661FA4D8}" type="pres">
      <dgm:prSet presAssocID="{A4812190-9BBC-41AD-BB92-5D204EF331DC}" presName="quadrant1" presStyleLbl="node1" presStyleIdx="0" presStyleCnt="4">
        <dgm:presLayoutVars>
          <dgm:chMax val="1"/>
          <dgm:bulletEnabled val="1"/>
        </dgm:presLayoutVars>
      </dgm:prSet>
      <dgm:spPr/>
      <dgm:t>
        <a:bodyPr/>
        <a:lstStyle/>
        <a:p>
          <a:endParaRPr lang="zh-TW" altLang="en-US"/>
        </a:p>
      </dgm:t>
    </dgm:pt>
    <dgm:pt modelId="{5B38333F-DAA8-4EAE-80D7-7880AFE5C6F9}" type="pres">
      <dgm:prSet presAssocID="{A4812190-9BBC-41AD-BB92-5D204EF331DC}" presName="quadrant2" presStyleLbl="node1" presStyleIdx="1" presStyleCnt="4">
        <dgm:presLayoutVars>
          <dgm:chMax val="1"/>
          <dgm:bulletEnabled val="1"/>
        </dgm:presLayoutVars>
      </dgm:prSet>
      <dgm:spPr/>
      <dgm:t>
        <a:bodyPr/>
        <a:lstStyle/>
        <a:p>
          <a:endParaRPr lang="zh-TW" altLang="en-US"/>
        </a:p>
      </dgm:t>
    </dgm:pt>
    <dgm:pt modelId="{5B25EBBB-1C0F-4B1A-A390-362833C2452E}" type="pres">
      <dgm:prSet presAssocID="{A4812190-9BBC-41AD-BB92-5D204EF331DC}" presName="quadrant3" presStyleLbl="node1" presStyleIdx="2" presStyleCnt="4">
        <dgm:presLayoutVars>
          <dgm:chMax val="1"/>
          <dgm:bulletEnabled val="1"/>
        </dgm:presLayoutVars>
      </dgm:prSet>
      <dgm:spPr/>
      <dgm:t>
        <a:bodyPr/>
        <a:lstStyle/>
        <a:p>
          <a:endParaRPr lang="zh-TW" altLang="en-US"/>
        </a:p>
      </dgm:t>
    </dgm:pt>
    <dgm:pt modelId="{3F941FD6-3275-4D28-AFDF-6D84168F4AB0}" type="pres">
      <dgm:prSet presAssocID="{A4812190-9BBC-41AD-BB92-5D204EF331DC}" presName="quadrant4" presStyleLbl="node1" presStyleIdx="3" presStyleCnt="4">
        <dgm:presLayoutVars>
          <dgm:chMax val="1"/>
          <dgm:bulletEnabled val="1"/>
        </dgm:presLayoutVars>
      </dgm:prSet>
      <dgm:spPr/>
      <dgm:t>
        <a:bodyPr/>
        <a:lstStyle/>
        <a:p>
          <a:endParaRPr lang="zh-TW" altLang="en-US"/>
        </a:p>
      </dgm:t>
    </dgm:pt>
    <dgm:pt modelId="{D4EC1521-141B-4B16-88A3-413731CC0800}" type="pres">
      <dgm:prSet presAssocID="{A4812190-9BBC-41AD-BB92-5D204EF331DC}" presName="quadrantPlaceholder" presStyleCnt="0"/>
      <dgm:spPr/>
    </dgm:pt>
    <dgm:pt modelId="{C29CFA99-0498-42C3-9BC0-7E7309F20A3E}" type="pres">
      <dgm:prSet presAssocID="{A4812190-9BBC-41AD-BB92-5D204EF331DC}" presName="center1" presStyleLbl="fgShp" presStyleIdx="0" presStyleCnt="2"/>
      <dgm:spPr/>
    </dgm:pt>
    <dgm:pt modelId="{15015B01-332C-4D40-B586-470EFABAF0DF}" type="pres">
      <dgm:prSet presAssocID="{A4812190-9BBC-41AD-BB92-5D204EF331DC}" presName="center2" presStyleLbl="fgShp" presStyleIdx="1" presStyleCnt="2"/>
      <dgm:spPr/>
    </dgm:pt>
  </dgm:ptLst>
  <dgm:cxnLst>
    <dgm:cxn modelId="{46435E92-011C-4588-83A7-30C228DD9325}" type="presOf" srcId="{0043C04C-6183-4D3C-B324-C2DB63DB3DC2}" destId="{EA2B56DA-9B31-4C4A-A9BE-FA1AEB5C973F}" srcOrd="1" destOrd="0" presId="urn:microsoft.com/office/officeart/2005/8/layout/cycle4#2"/>
    <dgm:cxn modelId="{AF239D69-C47E-47D5-BBC5-2389150FF909}" srcId="{D128E1D6-C991-4A5A-B7F8-D39F9300A341}" destId="{5869A271-6B73-401B-8764-DD9664B534A5}" srcOrd="0" destOrd="0" parTransId="{269CBE81-9697-4DD8-AF56-08DB20A61E2B}" sibTransId="{3A6E476E-4317-433F-8BCD-63FCD60E19B7}"/>
    <dgm:cxn modelId="{08F410F8-743C-4758-BEAD-96EA345C69B7}" srcId="{8662CC37-A436-43E8-95FF-E48FB4240D19}" destId="{0043C04C-6183-4D3C-B324-C2DB63DB3DC2}" srcOrd="0" destOrd="0" parTransId="{C96DFFAF-6F35-406B-A622-B95BA73D74D6}" sibTransId="{FF151EB0-C002-4B39-84AD-03E63DF01613}"/>
    <dgm:cxn modelId="{D6B416A2-2A88-42BD-BE35-3D72D0DF1B66}" srcId="{A4812190-9BBC-41AD-BB92-5D204EF331DC}" destId="{8662CC37-A436-43E8-95FF-E48FB4240D19}" srcOrd="0" destOrd="0" parTransId="{AD9F7FEF-3B39-4FEE-B43B-F4F2F87E2F8F}" sibTransId="{CD76655C-0597-42F3-8656-FB9CF8BE2254}"/>
    <dgm:cxn modelId="{06A8BD30-4127-44F4-935F-41F384DD1BFD}" srcId="{1F06B364-FE55-4778-B95C-E510A906DC31}" destId="{C4BBE97D-C721-4729-97F0-D63C207D64CA}" srcOrd="0" destOrd="0" parTransId="{91D9202D-D894-469C-99AC-3C96CFF1EE00}" sibTransId="{01CCC1A3-C84F-467C-9A50-D1E4E9559DBE}"/>
    <dgm:cxn modelId="{F6D7A865-133B-41D9-A8E8-5BE1D8ED2705}" type="presOf" srcId="{1F06B364-FE55-4778-B95C-E510A906DC31}" destId="{5B25EBBB-1C0F-4B1A-A390-362833C2452E}" srcOrd="0" destOrd="0" presId="urn:microsoft.com/office/officeart/2005/8/layout/cycle4#2"/>
    <dgm:cxn modelId="{48E42D6E-A74B-4193-82BE-876EFD9DE7D1}" srcId="{D9C03978-2D43-4D11-9E77-34564944BB51}" destId="{F596DBDE-0960-4E43-AC7E-51D3E4D3FBA4}" srcOrd="0" destOrd="0" parTransId="{0843F6FF-5D9C-402B-B44F-B19B020A55E2}" sibTransId="{8E689145-875D-4A5A-B129-66E3DCFCD5A3}"/>
    <dgm:cxn modelId="{30B7E9E4-CCD9-41CE-BE29-AABD934C7C70}" type="presOf" srcId="{5869A271-6B73-401B-8764-DD9664B534A5}" destId="{93685BB5-2FBF-42C6-861E-47E4DEBA1F41}" srcOrd="1" destOrd="0" presId="urn:microsoft.com/office/officeart/2005/8/layout/cycle4#2"/>
    <dgm:cxn modelId="{11545F19-E0DC-444B-B56D-D4F53732C9C5}" type="presOf" srcId="{C4BBE97D-C721-4729-97F0-D63C207D64CA}" destId="{45FA4653-2E7A-4455-89BF-2FDB9917F9E8}" srcOrd="1" destOrd="0" presId="urn:microsoft.com/office/officeart/2005/8/layout/cycle4#2"/>
    <dgm:cxn modelId="{AF34059D-9CE0-4AD4-9C13-C6AAC3C537FD}" type="presOf" srcId="{F596DBDE-0960-4E43-AC7E-51D3E4D3FBA4}" destId="{A0E2501E-32DE-4EB6-9D5C-292553879725}" srcOrd="0" destOrd="0" presId="urn:microsoft.com/office/officeart/2005/8/layout/cycle4#2"/>
    <dgm:cxn modelId="{0256A5EB-8C7A-4700-8BA2-213B769D0F80}" type="presOf" srcId="{8662CC37-A436-43E8-95FF-E48FB4240D19}" destId="{385AD7BD-80DD-44EE-A498-9DA0661FA4D8}" srcOrd="0" destOrd="0" presId="urn:microsoft.com/office/officeart/2005/8/layout/cycle4#2"/>
    <dgm:cxn modelId="{C03E380C-6BAA-460F-A528-653D9628E015}" type="presOf" srcId="{C4BBE97D-C721-4729-97F0-D63C207D64CA}" destId="{273B9190-F72E-4389-8BF5-3759F73C6576}" srcOrd="0" destOrd="0" presId="urn:microsoft.com/office/officeart/2005/8/layout/cycle4#2"/>
    <dgm:cxn modelId="{0E5860A1-7AD4-4690-B6DA-E04D6F513C3B}" type="presOf" srcId="{A4812190-9BBC-41AD-BB92-5D204EF331DC}" destId="{DABB97CC-6603-41A4-836E-B4464379FF19}" srcOrd="0" destOrd="0" presId="urn:microsoft.com/office/officeart/2005/8/layout/cycle4#2"/>
    <dgm:cxn modelId="{F4DF22A5-BE52-464B-9594-2B54D9E1A794}" type="presOf" srcId="{D9C03978-2D43-4D11-9E77-34564944BB51}" destId="{3F941FD6-3275-4D28-AFDF-6D84168F4AB0}" srcOrd="0" destOrd="0" presId="urn:microsoft.com/office/officeart/2005/8/layout/cycle4#2"/>
    <dgm:cxn modelId="{9DEEF3A1-F37E-411B-97E9-DFC9D0890212}" type="presOf" srcId="{5869A271-6B73-401B-8764-DD9664B534A5}" destId="{4683CAE4-45D9-48F4-BF35-229039892834}" srcOrd="0" destOrd="0" presId="urn:microsoft.com/office/officeart/2005/8/layout/cycle4#2"/>
    <dgm:cxn modelId="{94294D22-BF2B-45FE-87E9-034F11A88C18}" srcId="{A4812190-9BBC-41AD-BB92-5D204EF331DC}" destId="{D9C03978-2D43-4D11-9E77-34564944BB51}" srcOrd="3" destOrd="0" parTransId="{B122734E-4CCB-47E6-A100-AF24CEE3B630}" sibTransId="{91554466-66B7-4052-8E41-D3E4972C5A89}"/>
    <dgm:cxn modelId="{25E58E89-A07C-41E1-81FC-05B2AA2093D6}" type="presOf" srcId="{0043C04C-6183-4D3C-B324-C2DB63DB3DC2}" destId="{0848DA14-F5EB-47A0-BB00-2B1E0E86A226}" srcOrd="0" destOrd="0" presId="urn:microsoft.com/office/officeart/2005/8/layout/cycle4#2"/>
    <dgm:cxn modelId="{C56300C1-5D72-44E1-83FD-BCB4B5EF90AD}" srcId="{A4812190-9BBC-41AD-BB92-5D204EF331DC}" destId="{D128E1D6-C991-4A5A-B7F8-D39F9300A341}" srcOrd="1" destOrd="0" parTransId="{CCD1042E-024B-46C5-840E-7ED86518004F}" sibTransId="{465E6232-6DC1-4A4E-B34C-B3FA140E311B}"/>
    <dgm:cxn modelId="{D5F83179-7D96-4199-A2D0-ECA9B1B43297}" type="presOf" srcId="{D128E1D6-C991-4A5A-B7F8-D39F9300A341}" destId="{5B38333F-DAA8-4EAE-80D7-7880AFE5C6F9}" srcOrd="0" destOrd="0" presId="urn:microsoft.com/office/officeart/2005/8/layout/cycle4#2"/>
    <dgm:cxn modelId="{0ECAB329-70D2-43A4-83C7-481AE32D2C60}" srcId="{A4812190-9BBC-41AD-BB92-5D204EF331DC}" destId="{1F06B364-FE55-4778-B95C-E510A906DC31}" srcOrd="2" destOrd="0" parTransId="{E51DFB5E-CB2A-4056-A544-8EFF527E11AD}" sibTransId="{F65B6145-49FA-4D55-AABC-636581AF8A37}"/>
    <dgm:cxn modelId="{FF16A157-83BA-4CD7-8C05-78FEFB85200D}" type="presOf" srcId="{F596DBDE-0960-4E43-AC7E-51D3E4D3FBA4}" destId="{F23A6089-3219-4A24-96E3-2448593FA55E}" srcOrd="1" destOrd="0" presId="urn:microsoft.com/office/officeart/2005/8/layout/cycle4#2"/>
    <dgm:cxn modelId="{79B2322C-8237-4632-86E4-4FD7429D0458}" type="presParOf" srcId="{DABB97CC-6603-41A4-836E-B4464379FF19}" destId="{E7279DAD-A376-49B9-A2F9-CE5D03757A71}" srcOrd="0" destOrd="0" presId="urn:microsoft.com/office/officeart/2005/8/layout/cycle4#2"/>
    <dgm:cxn modelId="{5D2AC706-5C60-4851-94AB-0052CD9CEBD3}" type="presParOf" srcId="{E7279DAD-A376-49B9-A2F9-CE5D03757A71}" destId="{419780F7-414A-4CF3-8B61-79807E44F9F6}" srcOrd="0" destOrd="0" presId="urn:microsoft.com/office/officeart/2005/8/layout/cycle4#2"/>
    <dgm:cxn modelId="{052817D1-5142-4757-BA57-8524E6301F02}" type="presParOf" srcId="{419780F7-414A-4CF3-8B61-79807E44F9F6}" destId="{0848DA14-F5EB-47A0-BB00-2B1E0E86A226}" srcOrd="0" destOrd="0" presId="urn:microsoft.com/office/officeart/2005/8/layout/cycle4#2"/>
    <dgm:cxn modelId="{7909FC17-C7D8-4663-BA5B-6BD66E560386}" type="presParOf" srcId="{419780F7-414A-4CF3-8B61-79807E44F9F6}" destId="{EA2B56DA-9B31-4C4A-A9BE-FA1AEB5C973F}" srcOrd="1" destOrd="0" presId="urn:microsoft.com/office/officeart/2005/8/layout/cycle4#2"/>
    <dgm:cxn modelId="{2030E816-A982-4802-B771-C42BC544F82E}" type="presParOf" srcId="{E7279DAD-A376-49B9-A2F9-CE5D03757A71}" destId="{6371C1CB-1516-47BE-BF92-C1FE4C36ABE9}" srcOrd="1" destOrd="0" presId="urn:microsoft.com/office/officeart/2005/8/layout/cycle4#2"/>
    <dgm:cxn modelId="{8355805C-3D7B-4B8D-9F91-C4FAD9D98FB5}" type="presParOf" srcId="{6371C1CB-1516-47BE-BF92-C1FE4C36ABE9}" destId="{4683CAE4-45D9-48F4-BF35-229039892834}" srcOrd="0" destOrd="0" presId="urn:microsoft.com/office/officeart/2005/8/layout/cycle4#2"/>
    <dgm:cxn modelId="{BA1EB51A-91F9-4A50-890C-CC881F7EA35E}" type="presParOf" srcId="{6371C1CB-1516-47BE-BF92-C1FE4C36ABE9}" destId="{93685BB5-2FBF-42C6-861E-47E4DEBA1F41}" srcOrd="1" destOrd="0" presId="urn:microsoft.com/office/officeart/2005/8/layout/cycle4#2"/>
    <dgm:cxn modelId="{630BA458-682A-45FE-9112-E02BCA3B2603}" type="presParOf" srcId="{E7279DAD-A376-49B9-A2F9-CE5D03757A71}" destId="{D060BB17-970F-4A23-B27F-5B9CAD4139F4}" srcOrd="2" destOrd="0" presId="urn:microsoft.com/office/officeart/2005/8/layout/cycle4#2"/>
    <dgm:cxn modelId="{DF1F288C-F068-47E8-9212-1279712C4401}" type="presParOf" srcId="{D060BB17-970F-4A23-B27F-5B9CAD4139F4}" destId="{273B9190-F72E-4389-8BF5-3759F73C6576}" srcOrd="0" destOrd="0" presId="urn:microsoft.com/office/officeart/2005/8/layout/cycle4#2"/>
    <dgm:cxn modelId="{819A2172-28CB-4016-A6C1-4B4C375FC713}" type="presParOf" srcId="{D060BB17-970F-4A23-B27F-5B9CAD4139F4}" destId="{45FA4653-2E7A-4455-89BF-2FDB9917F9E8}" srcOrd="1" destOrd="0" presId="urn:microsoft.com/office/officeart/2005/8/layout/cycle4#2"/>
    <dgm:cxn modelId="{5B99D808-6CED-45D2-8F05-81BD63B415E2}" type="presParOf" srcId="{E7279DAD-A376-49B9-A2F9-CE5D03757A71}" destId="{995F4C58-5AD0-47FF-B55A-E48070276179}" srcOrd="3" destOrd="0" presId="urn:microsoft.com/office/officeart/2005/8/layout/cycle4#2"/>
    <dgm:cxn modelId="{1DB5DB38-D203-448B-8C9E-7C88BD52FC67}" type="presParOf" srcId="{995F4C58-5AD0-47FF-B55A-E48070276179}" destId="{A0E2501E-32DE-4EB6-9D5C-292553879725}" srcOrd="0" destOrd="0" presId="urn:microsoft.com/office/officeart/2005/8/layout/cycle4#2"/>
    <dgm:cxn modelId="{08DC9044-47A4-4AB0-AE98-853CA98D34C1}" type="presParOf" srcId="{995F4C58-5AD0-47FF-B55A-E48070276179}" destId="{F23A6089-3219-4A24-96E3-2448593FA55E}" srcOrd="1" destOrd="0" presId="urn:microsoft.com/office/officeart/2005/8/layout/cycle4#2"/>
    <dgm:cxn modelId="{0121E7C2-4F83-4316-B9F8-BB6D42DE6A30}" type="presParOf" srcId="{E7279DAD-A376-49B9-A2F9-CE5D03757A71}" destId="{DD9F21B8-E0E3-48F4-B9D0-60D690612395}" srcOrd="4" destOrd="0" presId="urn:microsoft.com/office/officeart/2005/8/layout/cycle4#2"/>
    <dgm:cxn modelId="{03916466-514F-41DB-89BF-636411D9A1E7}" type="presParOf" srcId="{DABB97CC-6603-41A4-836E-B4464379FF19}" destId="{F6BC2100-87C5-48EF-B3CF-28F60C34DD8F}" srcOrd="1" destOrd="0" presId="urn:microsoft.com/office/officeart/2005/8/layout/cycle4#2"/>
    <dgm:cxn modelId="{23C48BDC-12C4-4C50-9A3A-77B1E497FB44}" type="presParOf" srcId="{F6BC2100-87C5-48EF-B3CF-28F60C34DD8F}" destId="{385AD7BD-80DD-44EE-A498-9DA0661FA4D8}" srcOrd="0" destOrd="0" presId="urn:microsoft.com/office/officeart/2005/8/layout/cycle4#2"/>
    <dgm:cxn modelId="{557E40F9-5657-4297-B29B-3FC2D0515813}" type="presParOf" srcId="{F6BC2100-87C5-48EF-B3CF-28F60C34DD8F}" destId="{5B38333F-DAA8-4EAE-80D7-7880AFE5C6F9}" srcOrd="1" destOrd="0" presId="urn:microsoft.com/office/officeart/2005/8/layout/cycle4#2"/>
    <dgm:cxn modelId="{83A0DD21-BB59-41E6-84F3-A56E90D52D30}" type="presParOf" srcId="{F6BC2100-87C5-48EF-B3CF-28F60C34DD8F}" destId="{5B25EBBB-1C0F-4B1A-A390-362833C2452E}" srcOrd="2" destOrd="0" presId="urn:microsoft.com/office/officeart/2005/8/layout/cycle4#2"/>
    <dgm:cxn modelId="{D5874740-45A2-40D7-96F7-FFEEB75352C9}" type="presParOf" srcId="{F6BC2100-87C5-48EF-B3CF-28F60C34DD8F}" destId="{3F941FD6-3275-4D28-AFDF-6D84168F4AB0}" srcOrd="3" destOrd="0" presId="urn:microsoft.com/office/officeart/2005/8/layout/cycle4#2"/>
    <dgm:cxn modelId="{AAB68EB1-3755-4C25-A202-A6B56B2432F4}" type="presParOf" srcId="{F6BC2100-87C5-48EF-B3CF-28F60C34DD8F}" destId="{D4EC1521-141B-4B16-88A3-413731CC0800}" srcOrd="4" destOrd="0" presId="urn:microsoft.com/office/officeart/2005/8/layout/cycle4#2"/>
    <dgm:cxn modelId="{36307BD0-D876-4FE7-A060-AE47C585DD00}" type="presParOf" srcId="{DABB97CC-6603-41A4-836E-B4464379FF19}" destId="{C29CFA99-0498-42C3-9BC0-7E7309F20A3E}" srcOrd="2" destOrd="0" presId="urn:microsoft.com/office/officeart/2005/8/layout/cycle4#2"/>
    <dgm:cxn modelId="{6A36CBB2-E300-4063-B621-803DD0AB6D91}" type="presParOf" srcId="{DABB97CC-6603-41A4-836E-B4464379FF19}" destId="{15015B01-332C-4D40-B586-470EFABAF0DF}" srcOrd="3" destOrd="0" presId="urn:microsoft.com/office/officeart/2005/8/layout/cycle4#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6960CB-ECF8-4E92-A93D-616668DFB32E}"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384687E2-98E6-4EB5-A603-796061BD48C8}">
      <dgm:prSet phldrT="[文字]" custT="1"/>
      <dgm:spPr>
        <a:solidFill>
          <a:srgbClr val="278ED0"/>
        </a:solidFill>
      </dgm:spPr>
      <dgm:t>
        <a:bodyPr/>
        <a:lstStyle/>
        <a:p>
          <a:r>
            <a:rPr lang="zh-CN" sz="1200" b="1" dirty="0" smtClean="0"/>
            <a:t>出资设立燃气公司</a:t>
          </a:r>
          <a:endParaRPr lang="zh-TW" altLang="en-US" sz="1200" dirty="0"/>
        </a:p>
      </dgm:t>
    </dgm:pt>
    <dgm:pt modelId="{3DB84C29-3C34-4EEF-9EE7-A583004517E6}" type="parTrans" cxnId="{46039E37-1B42-4909-BAC4-369E93639E64}">
      <dgm:prSet/>
      <dgm:spPr/>
      <dgm:t>
        <a:bodyPr/>
        <a:lstStyle/>
        <a:p>
          <a:endParaRPr lang="zh-TW" altLang="en-US"/>
        </a:p>
      </dgm:t>
    </dgm:pt>
    <dgm:pt modelId="{97B7A12F-3B5A-496F-B2E0-DD8297CD0BAB}" type="sibTrans" cxnId="{46039E37-1B42-4909-BAC4-369E93639E64}">
      <dgm:prSet/>
      <dgm:spPr/>
      <dgm:t>
        <a:bodyPr/>
        <a:lstStyle/>
        <a:p>
          <a:endParaRPr lang="zh-TW" altLang="en-US"/>
        </a:p>
      </dgm:t>
    </dgm:pt>
    <dgm:pt modelId="{90ECBDF2-BEC9-430C-8ED0-814C33099162}">
      <dgm:prSet phldrT="[文字]"/>
      <dgm:spPr/>
      <dgm:t>
        <a:bodyPr/>
        <a:lstStyle/>
        <a:p>
          <a:r>
            <a:rPr lang="zh-CN" dirty="0" smtClean="0"/>
            <a:t>与江苏协鑫石油天然气有限公司合资设立江苏协鑫宁沪天燃气有限公司</a:t>
          </a:r>
          <a:r>
            <a:rPr lang="zh-CN" altLang="en-US" dirty="0" smtClean="0"/>
            <a:t>。</a:t>
          </a:r>
          <a:r>
            <a:rPr lang="zh-CN" dirty="0" smtClean="0"/>
            <a:t>本公司出资人民币</a:t>
          </a:r>
          <a:r>
            <a:rPr lang="en-US" dirty="0" smtClean="0"/>
            <a:t>1440</a:t>
          </a:r>
          <a:r>
            <a:rPr lang="zh-CN" dirty="0" smtClean="0"/>
            <a:t>万元，占总股本的</a:t>
          </a:r>
          <a:r>
            <a:rPr lang="en-US" dirty="0" smtClean="0"/>
            <a:t>48%</a:t>
          </a:r>
          <a:endParaRPr lang="zh-TW" altLang="en-US" dirty="0"/>
        </a:p>
      </dgm:t>
    </dgm:pt>
    <dgm:pt modelId="{5A6EFE89-67B0-4DA6-A84A-CE28486A8CF1}" type="parTrans" cxnId="{D5EFB127-FFA4-409F-BA03-E071D807277A}">
      <dgm:prSet/>
      <dgm:spPr/>
      <dgm:t>
        <a:bodyPr/>
        <a:lstStyle/>
        <a:p>
          <a:endParaRPr lang="zh-TW" altLang="en-US"/>
        </a:p>
      </dgm:t>
    </dgm:pt>
    <dgm:pt modelId="{B4E2EE09-627D-40D5-AF31-46ECF38CFB41}" type="sibTrans" cxnId="{D5EFB127-FFA4-409F-BA03-E071D807277A}">
      <dgm:prSet/>
      <dgm:spPr/>
      <dgm:t>
        <a:bodyPr/>
        <a:lstStyle/>
        <a:p>
          <a:endParaRPr lang="zh-TW" altLang="en-US"/>
        </a:p>
      </dgm:t>
    </dgm:pt>
    <dgm:pt modelId="{7EF9FDBD-120A-4AC0-8C14-FBB18CB10BDD}">
      <dgm:prSet phldrT="[文字]" custT="1"/>
      <dgm:spPr>
        <a:solidFill>
          <a:srgbClr val="278ED0"/>
        </a:solidFill>
      </dgm:spPr>
      <dgm:t>
        <a:bodyPr/>
        <a:lstStyle/>
        <a:p>
          <a:r>
            <a:rPr lang="zh-CN" sz="1200" b="1" dirty="0" smtClean="0"/>
            <a:t>出资设立股权投资基金公司</a:t>
          </a:r>
          <a:endParaRPr lang="zh-TW" altLang="en-US" sz="1200" dirty="0"/>
        </a:p>
      </dgm:t>
    </dgm:pt>
    <dgm:pt modelId="{E7D2ADC4-9E1C-4C44-95F8-AB8F84C0848D}" type="parTrans" cxnId="{CE912689-2142-40C0-A982-98D4609C63B0}">
      <dgm:prSet/>
      <dgm:spPr/>
      <dgm:t>
        <a:bodyPr/>
        <a:lstStyle/>
        <a:p>
          <a:endParaRPr lang="zh-TW" altLang="en-US"/>
        </a:p>
      </dgm:t>
    </dgm:pt>
    <dgm:pt modelId="{D0A0BC6B-AA60-4F9D-8DBF-888EB6850FA0}" type="sibTrans" cxnId="{CE912689-2142-40C0-A982-98D4609C63B0}">
      <dgm:prSet/>
      <dgm:spPr/>
      <dgm:t>
        <a:bodyPr/>
        <a:lstStyle/>
        <a:p>
          <a:endParaRPr lang="zh-TW" altLang="en-US"/>
        </a:p>
      </dgm:t>
    </dgm:pt>
    <dgm:pt modelId="{BC8A0838-E4A2-4B56-9E86-B36AD845B0C9}">
      <dgm:prSet phldrT="[文字]"/>
      <dgm:spPr/>
      <dgm:t>
        <a:bodyPr/>
        <a:lstStyle/>
        <a:p>
          <a:r>
            <a:rPr lang="zh-CN" dirty="0" smtClean="0"/>
            <a:t>公司子公司宁沪投资公司联合设立了江苏洛德股权投资基金管理有限公司</a:t>
          </a:r>
          <a:endParaRPr lang="zh-TW" altLang="en-US" dirty="0"/>
        </a:p>
      </dgm:t>
    </dgm:pt>
    <dgm:pt modelId="{4E46278A-ADC9-40E4-B656-FDB47A5F81FD}" type="parTrans" cxnId="{EEF24343-F1AE-4DC0-85AD-0F697A3FBDDE}">
      <dgm:prSet/>
      <dgm:spPr/>
      <dgm:t>
        <a:bodyPr/>
        <a:lstStyle/>
        <a:p>
          <a:endParaRPr lang="zh-TW" altLang="en-US"/>
        </a:p>
      </dgm:t>
    </dgm:pt>
    <dgm:pt modelId="{14C14CB4-127C-4A96-9B02-0031103BA904}" type="sibTrans" cxnId="{EEF24343-F1AE-4DC0-85AD-0F697A3FBDDE}">
      <dgm:prSet/>
      <dgm:spPr/>
      <dgm:t>
        <a:bodyPr/>
        <a:lstStyle/>
        <a:p>
          <a:endParaRPr lang="zh-TW" altLang="en-US"/>
        </a:p>
      </dgm:t>
    </dgm:pt>
    <dgm:pt modelId="{55E3EB01-89C5-4D36-8EF2-311F7937DA9A}">
      <dgm:prSet custT="1"/>
      <dgm:spPr>
        <a:solidFill>
          <a:srgbClr val="278ED0"/>
        </a:solidFill>
      </dgm:spPr>
      <dgm:t>
        <a:bodyPr/>
        <a:lstStyle/>
        <a:p>
          <a:r>
            <a:rPr lang="zh-CN" sz="1200" b="1" dirty="0" smtClean="0"/>
            <a:t>参与江苏银行增资扩股</a:t>
          </a:r>
          <a:endParaRPr lang="zh-TW" altLang="en-US" sz="1200" dirty="0"/>
        </a:p>
      </dgm:t>
    </dgm:pt>
    <dgm:pt modelId="{BE7ED4F5-996F-4913-AF54-284C730ED0B2}" type="parTrans" cxnId="{C49088A5-90D7-4648-B140-C7258191C9B1}">
      <dgm:prSet/>
      <dgm:spPr/>
      <dgm:t>
        <a:bodyPr/>
        <a:lstStyle/>
        <a:p>
          <a:endParaRPr lang="zh-TW" altLang="en-US"/>
        </a:p>
      </dgm:t>
    </dgm:pt>
    <dgm:pt modelId="{0ECB11B4-C7EF-4F81-A878-589DBDBD17A0}" type="sibTrans" cxnId="{C49088A5-90D7-4648-B140-C7258191C9B1}">
      <dgm:prSet/>
      <dgm:spPr/>
      <dgm:t>
        <a:bodyPr/>
        <a:lstStyle/>
        <a:p>
          <a:endParaRPr lang="zh-TW" altLang="en-US"/>
        </a:p>
      </dgm:t>
    </dgm:pt>
    <dgm:pt modelId="{D0733E64-F6D1-4143-8629-1C837B665C91}">
      <dgm:prSet custT="1"/>
      <dgm:spPr>
        <a:solidFill>
          <a:srgbClr val="278ED0"/>
        </a:solidFill>
      </dgm:spPr>
      <dgm:t>
        <a:bodyPr/>
        <a:lstStyle/>
        <a:p>
          <a:r>
            <a:rPr lang="zh-CN" sz="1200" b="1" dirty="0" smtClean="0"/>
            <a:t>受让宁沪投资公司</a:t>
          </a:r>
          <a:r>
            <a:rPr lang="en-US" sz="1200" b="1" dirty="0" smtClean="0"/>
            <a:t>5%</a:t>
          </a:r>
          <a:r>
            <a:rPr lang="zh-CN" sz="1200" b="1" dirty="0" smtClean="0"/>
            <a:t>股权</a:t>
          </a:r>
          <a:endParaRPr lang="zh-TW" altLang="en-US" sz="1200" dirty="0"/>
        </a:p>
      </dgm:t>
    </dgm:pt>
    <dgm:pt modelId="{D1A8BD4D-DB85-4DEA-8A2C-1C8B16D8E4A5}" type="parTrans" cxnId="{75FDC192-793D-4EEE-9263-7B261ECAF6AC}">
      <dgm:prSet/>
      <dgm:spPr/>
      <dgm:t>
        <a:bodyPr/>
        <a:lstStyle/>
        <a:p>
          <a:endParaRPr lang="zh-TW" altLang="en-US"/>
        </a:p>
      </dgm:t>
    </dgm:pt>
    <dgm:pt modelId="{C6493187-14F6-4E9D-9220-D4ADCDFED6DC}" type="sibTrans" cxnId="{75FDC192-793D-4EEE-9263-7B261ECAF6AC}">
      <dgm:prSet/>
      <dgm:spPr/>
      <dgm:t>
        <a:bodyPr/>
        <a:lstStyle/>
        <a:p>
          <a:endParaRPr lang="zh-TW" altLang="en-US"/>
        </a:p>
      </dgm:t>
    </dgm:pt>
    <dgm:pt modelId="{5AC90404-6E88-4F73-9977-A06BD5A3AA69}">
      <dgm:prSet/>
      <dgm:spPr/>
      <dgm:t>
        <a:bodyPr/>
        <a:lstStyle/>
        <a:p>
          <a:r>
            <a:rPr lang="zh-CN" dirty="0" smtClean="0"/>
            <a:t>本公司出资</a:t>
          </a:r>
          <a:r>
            <a:rPr lang="en-US" dirty="0" smtClean="0"/>
            <a:t>10</a:t>
          </a:r>
          <a:r>
            <a:rPr lang="zh-CN" dirty="0" smtClean="0"/>
            <a:t>亿元人民币参与江苏银行增资扩股，以</a:t>
          </a:r>
          <a:r>
            <a:rPr lang="en-US" dirty="0" smtClean="0"/>
            <a:t>5</a:t>
          </a:r>
          <a:r>
            <a:rPr lang="zh-CN" dirty="0" smtClean="0"/>
            <a:t>元</a:t>
          </a:r>
          <a:r>
            <a:rPr lang="en-US" dirty="0" smtClean="0"/>
            <a:t>/</a:t>
          </a:r>
          <a:r>
            <a:rPr lang="zh-CN" dirty="0" smtClean="0"/>
            <a:t>股的价格购买江苏银行非公开定向发行的</a:t>
          </a:r>
          <a:r>
            <a:rPr lang="en-US" dirty="0" smtClean="0"/>
            <a:t>2</a:t>
          </a:r>
          <a:r>
            <a:rPr lang="zh-CN" dirty="0" smtClean="0"/>
            <a:t>亿股股份，约占其扩大后股本的</a:t>
          </a:r>
          <a:r>
            <a:rPr lang="en-US" dirty="0" smtClean="0"/>
            <a:t>1.92</a:t>
          </a:r>
          <a:r>
            <a:rPr lang="en-US" altLang="zh-CN" dirty="0" smtClean="0"/>
            <a:t>%</a:t>
          </a:r>
          <a:endParaRPr lang="zh-TW" altLang="en-US" dirty="0"/>
        </a:p>
      </dgm:t>
    </dgm:pt>
    <dgm:pt modelId="{E46CBF2B-1768-4C89-8D72-AB8DA828D3CC}" type="parTrans" cxnId="{33EC2018-8DE3-47BB-BBC5-B0B9452B688E}">
      <dgm:prSet/>
      <dgm:spPr/>
      <dgm:t>
        <a:bodyPr/>
        <a:lstStyle/>
        <a:p>
          <a:endParaRPr lang="zh-TW" altLang="en-US"/>
        </a:p>
      </dgm:t>
    </dgm:pt>
    <dgm:pt modelId="{C3812E67-9032-40DF-A06A-946FCD921F50}" type="sibTrans" cxnId="{33EC2018-8DE3-47BB-BBC5-B0B9452B688E}">
      <dgm:prSet/>
      <dgm:spPr/>
      <dgm:t>
        <a:bodyPr/>
        <a:lstStyle/>
        <a:p>
          <a:endParaRPr lang="zh-TW" altLang="en-US"/>
        </a:p>
      </dgm:t>
    </dgm:pt>
    <dgm:pt modelId="{528907AE-DCC5-47B7-973D-11F6AB13B267}">
      <dgm:prSet/>
      <dgm:spPr/>
      <dgm:t>
        <a:bodyPr/>
        <a:lstStyle/>
        <a:p>
          <a:r>
            <a:rPr lang="zh-CN" dirty="0" smtClean="0"/>
            <a:t>公司于</a:t>
          </a:r>
          <a:r>
            <a:rPr lang="en-US" dirty="0" smtClean="0"/>
            <a:t>2013</a:t>
          </a:r>
          <a:r>
            <a:rPr lang="zh-CN" dirty="0" smtClean="0"/>
            <a:t>年</a:t>
          </a:r>
          <a:r>
            <a:rPr lang="en-US" dirty="0" smtClean="0"/>
            <a:t>8</a:t>
          </a:r>
          <a:r>
            <a:rPr lang="zh-CN" dirty="0" smtClean="0"/>
            <a:t>月</a:t>
          </a:r>
          <a:r>
            <a:rPr lang="en-US" dirty="0" smtClean="0"/>
            <a:t>23</a:t>
          </a:r>
          <a:r>
            <a:rPr lang="zh-CN" dirty="0" smtClean="0"/>
            <a:t>日受让苏州投资公司持有的宁沪投资公司</a:t>
          </a:r>
          <a:r>
            <a:rPr lang="en-US" dirty="0" smtClean="0"/>
            <a:t>5%</a:t>
          </a:r>
          <a:r>
            <a:rPr lang="zh-CN" dirty="0" smtClean="0"/>
            <a:t>股权</a:t>
          </a:r>
          <a:endParaRPr lang="zh-TW" altLang="en-US" dirty="0"/>
        </a:p>
      </dgm:t>
    </dgm:pt>
    <dgm:pt modelId="{2408BA35-2B1A-47A6-B85F-2239D1235B1A}" type="parTrans" cxnId="{6456AC80-B9AE-4A4D-A568-C2CAEB273E59}">
      <dgm:prSet/>
      <dgm:spPr/>
      <dgm:t>
        <a:bodyPr/>
        <a:lstStyle/>
        <a:p>
          <a:endParaRPr lang="zh-TW" altLang="en-US"/>
        </a:p>
      </dgm:t>
    </dgm:pt>
    <dgm:pt modelId="{DD158CE4-F89E-4E86-A4C6-01E76A2EF317}" type="sibTrans" cxnId="{6456AC80-B9AE-4A4D-A568-C2CAEB273E59}">
      <dgm:prSet/>
      <dgm:spPr/>
      <dgm:t>
        <a:bodyPr/>
        <a:lstStyle/>
        <a:p>
          <a:endParaRPr lang="zh-TW" altLang="en-US"/>
        </a:p>
      </dgm:t>
    </dgm:pt>
    <dgm:pt modelId="{8D417CA1-FD1C-4E39-AC07-7188872ECA89}">
      <dgm:prSet/>
      <dgm:spPr/>
      <dgm:t>
        <a:bodyPr/>
        <a:lstStyle/>
        <a:p>
          <a:r>
            <a:rPr lang="zh-TW" altLang="en-US" dirty="0" smtClean="0"/>
            <a:t>同</a:t>
          </a:r>
          <a:r>
            <a:rPr lang="zh-CN" dirty="0" smtClean="0"/>
            <a:t>年</a:t>
          </a:r>
          <a:r>
            <a:rPr lang="en-US" dirty="0" smtClean="0"/>
            <a:t>12</a:t>
          </a:r>
          <a:r>
            <a:rPr lang="zh-CN" dirty="0" smtClean="0"/>
            <a:t>月</a:t>
          </a:r>
          <a:r>
            <a:rPr lang="en-US" dirty="0" smtClean="0"/>
            <a:t>18</a:t>
          </a:r>
          <a:r>
            <a:rPr lang="zh-CN" dirty="0" smtClean="0"/>
            <a:t>日，宁沪投资公司成为本公司的全资子公司</a:t>
          </a:r>
          <a:endParaRPr lang="zh-TW" altLang="en-US" dirty="0"/>
        </a:p>
      </dgm:t>
    </dgm:pt>
    <dgm:pt modelId="{7E0D71F8-DBA2-4796-853B-E2C155E82EC7}" type="parTrans" cxnId="{FC1F1575-9BC7-4CF0-B852-BEBBF38D0B12}">
      <dgm:prSet/>
      <dgm:spPr/>
      <dgm:t>
        <a:bodyPr/>
        <a:lstStyle/>
        <a:p>
          <a:endParaRPr lang="zh-TW" altLang="en-US"/>
        </a:p>
      </dgm:t>
    </dgm:pt>
    <dgm:pt modelId="{FE84420E-9607-41F7-8B83-B7D1E84F01A3}" type="sibTrans" cxnId="{FC1F1575-9BC7-4CF0-B852-BEBBF38D0B12}">
      <dgm:prSet/>
      <dgm:spPr/>
      <dgm:t>
        <a:bodyPr/>
        <a:lstStyle/>
        <a:p>
          <a:endParaRPr lang="zh-TW" altLang="en-US"/>
        </a:p>
      </dgm:t>
    </dgm:pt>
    <dgm:pt modelId="{D93783FD-40DA-4F26-A9A0-32C5F634BA9D}">
      <dgm:prSet phldrT="[文字]"/>
      <dgm:spPr/>
      <dgm:t>
        <a:bodyPr/>
        <a:lstStyle/>
        <a:p>
          <a:r>
            <a:rPr lang="zh-CN" dirty="0" smtClean="0"/>
            <a:t>江苏洛德经营范围以发行和管理房地产投资基金为主</a:t>
          </a:r>
          <a:endParaRPr lang="zh-TW" altLang="en-US" dirty="0"/>
        </a:p>
      </dgm:t>
    </dgm:pt>
    <dgm:pt modelId="{435CCAD4-FE13-4C7D-970A-4A723EAA2C9C}" type="sibTrans" cxnId="{DC3DE927-223E-4782-9AE9-EAC5AB058820}">
      <dgm:prSet/>
      <dgm:spPr/>
      <dgm:t>
        <a:bodyPr/>
        <a:lstStyle/>
        <a:p>
          <a:endParaRPr lang="zh-TW" altLang="en-US"/>
        </a:p>
      </dgm:t>
    </dgm:pt>
    <dgm:pt modelId="{7D74BFAF-3AE0-41EB-9EBB-1D96B4B80900}" type="parTrans" cxnId="{DC3DE927-223E-4782-9AE9-EAC5AB058820}">
      <dgm:prSet/>
      <dgm:spPr/>
      <dgm:t>
        <a:bodyPr/>
        <a:lstStyle/>
        <a:p>
          <a:endParaRPr lang="zh-TW" altLang="en-US"/>
        </a:p>
      </dgm:t>
    </dgm:pt>
    <dgm:pt modelId="{7331E22C-0E17-4A33-BAC2-EEAC913BCC13}" type="pres">
      <dgm:prSet presAssocID="{166960CB-ECF8-4E92-A93D-616668DFB32E}" presName="linear" presStyleCnt="0">
        <dgm:presLayoutVars>
          <dgm:dir/>
          <dgm:animLvl val="lvl"/>
          <dgm:resizeHandles val="exact"/>
        </dgm:presLayoutVars>
      </dgm:prSet>
      <dgm:spPr/>
      <dgm:t>
        <a:bodyPr/>
        <a:lstStyle/>
        <a:p>
          <a:endParaRPr lang="zh-TW" altLang="en-US"/>
        </a:p>
      </dgm:t>
    </dgm:pt>
    <dgm:pt modelId="{38FD0DB9-DAC2-4E64-A0FF-5406A616E54A}" type="pres">
      <dgm:prSet presAssocID="{55E3EB01-89C5-4D36-8EF2-311F7937DA9A}" presName="parentLin" presStyleCnt="0"/>
      <dgm:spPr/>
    </dgm:pt>
    <dgm:pt modelId="{5E0529A5-968F-4BBA-B32B-51C369797748}" type="pres">
      <dgm:prSet presAssocID="{55E3EB01-89C5-4D36-8EF2-311F7937DA9A}" presName="parentLeftMargin" presStyleLbl="node1" presStyleIdx="0" presStyleCnt="4"/>
      <dgm:spPr/>
      <dgm:t>
        <a:bodyPr/>
        <a:lstStyle/>
        <a:p>
          <a:endParaRPr lang="zh-TW" altLang="en-US"/>
        </a:p>
      </dgm:t>
    </dgm:pt>
    <dgm:pt modelId="{4CD7256C-74DC-4741-AF5C-0EC74D760556}" type="pres">
      <dgm:prSet presAssocID="{55E3EB01-89C5-4D36-8EF2-311F7937DA9A}" presName="parentText" presStyleLbl="node1" presStyleIdx="0" presStyleCnt="4">
        <dgm:presLayoutVars>
          <dgm:chMax val="0"/>
          <dgm:bulletEnabled val="1"/>
        </dgm:presLayoutVars>
      </dgm:prSet>
      <dgm:spPr/>
      <dgm:t>
        <a:bodyPr/>
        <a:lstStyle/>
        <a:p>
          <a:endParaRPr lang="zh-TW" altLang="en-US"/>
        </a:p>
      </dgm:t>
    </dgm:pt>
    <dgm:pt modelId="{19A5CF37-3168-49F7-973A-DEEAD37F94EA}" type="pres">
      <dgm:prSet presAssocID="{55E3EB01-89C5-4D36-8EF2-311F7937DA9A}" presName="negativeSpace" presStyleCnt="0"/>
      <dgm:spPr/>
    </dgm:pt>
    <dgm:pt modelId="{DFBA8072-2C4F-4AA3-B5FB-1E51F393DFBF}" type="pres">
      <dgm:prSet presAssocID="{55E3EB01-89C5-4D36-8EF2-311F7937DA9A}" presName="childText" presStyleLbl="conFgAcc1" presStyleIdx="0" presStyleCnt="4">
        <dgm:presLayoutVars>
          <dgm:bulletEnabled val="1"/>
        </dgm:presLayoutVars>
      </dgm:prSet>
      <dgm:spPr/>
      <dgm:t>
        <a:bodyPr/>
        <a:lstStyle/>
        <a:p>
          <a:endParaRPr lang="zh-TW" altLang="en-US"/>
        </a:p>
      </dgm:t>
    </dgm:pt>
    <dgm:pt modelId="{DABEFF5E-4E93-42DB-BE9A-457B12FF85AE}" type="pres">
      <dgm:prSet presAssocID="{0ECB11B4-C7EF-4F81-A878-589DBDBD17A0}" presName="spaceBetweenRectangles" presStyleCnt="0"/>
      <dgm:spPr/>
    </dgm:pt>
    <dgm:pt modelId="{40850214-E8BF-405B-95CD-FE0C76F3788A}" type="pres">
      <dgm:prSet presAssocID="{D0733E64-F6D1-4143-8629-1C837B665C91}" presName="parentLin" presStyleCnt="0"/>
      <dgm:spPr/>
    </dgm:pt>
    <dgm:pt modelId="{307467AB-183A-4A68-AA4E-4666DFB50351}" type="pres">
      <dgm:prSet presAssocID="{D0733E64-F6D1-4143-8629-1C837B665C91}" presName="parentLeftMargin" presStyleLbl="node1" presStyleIdx="0" presStyleCnt="4"/>
      <dgm:spPr/>
      <dgm:t>
        <a:bodyPr/>
        <a:lstStyle/>
        <a:p>
          <a:endParaRPr lang="zh-TW" altLang="en-US"/>
        </a:p>
      </dgm:t>
    </dgm:pt>
    <dgm:pt modelId="{8FB10B1E-A03F-4D3D-85B9-FE240B80C7A1}" type="pres">
      <dgm:prSet presAssocID="{D0733E64-F6D1-4143-8629-1C837B665C91}" presName="parentText" presStyleLbl="node1" presStyleIdx="1" presStyleCnt="4">
        <dgm:presLayoutVars>
          <dgm:chMax val="0"/>
          <dgm:bulletEnabled val="1"/>
        </dgm:presLayoutVars>
      </dgm:prSet>
      <dgm:spPr/>
      <dgm:t>
        <a:bodyPr/>
        <a:lstStyle/>
        <a:p>
          <a:endParaRPr lang="zh-TW" altLang="en-US"/>
        </a:p>
      </dgm:t>
    </dgm:pt>
    <dgm:pt modelId="{AFBE19A9-C76D-44B3-AFC0-01DD9BA9C60D}" type="pres">
      <dgm:prSet presAssocID="{D0733E64-F6D1-4143-8629-1C837B665C91}" presName="negativeSpace" presStyleCnt="0"/>
      <dgm:spPr/>
    </dgm:pt>
    <dgm:pt modelId="{76922693-BBAC-4BC6-9605-13E17F88638A}" type="pres">
      <dgm:prSet presAssocID="{D0733E64-F6D1-4143-8629-1C837B665C91}" presName="childText" presStyleLbl="conFgAcc1" presStyleIdx="1" presStyleCnt="4">
        <dgm:presLayoutVars>
          <dgm:bulletEnabled val="1"/>
        </dgm:presLayoutVars>
      </dgm:prSet>
      <dgm:spPr/>
      <dgm:t>
        <a:bodyPr/>
        <a:lstStyle/>
        <a:p>
          <a:endParaRPr lang="zh-TW" altLang="en-US"/>
        </a:p>
      </dgm:t>
    </dgm:pt>
    <dgm:pt modelId="{5D8889CB-0FCD-4D83-BBD9-66BA308FB028}" type="pres">
      <dgm:prSet presAssocID="{C6493187-14F6-4E9D-9220-D4ADCDFED6DC}" presName="spaceBetweenRectangles" presStyleCnt="0"/>
      <dgm:spPr/>
    </dgm:pt>
    <dgm:pt modelId="{D25D8CDA-018E-48ED-99E1-D5F6BA5B62D3}" type="pres">
      <dgm:prSet presAssocID="{384687E2-98E6-4EB5-A603-796061BD48C8}" presName="parentLin" presStyleCnt="0"/>
      <dgm:spPr/>
    </dgm:pt>
    <dgm:pt modelId="{D11D0611-AD2C-4FBE-AB6B-2C588E4A84AE}" type="pres">
      <dgm:prSet presAssocID="{384687E2-98E6-4EB5-A603-796061BD48C8}" presName="parentLeftMargin" presStyleLbl="node1" presStyleIdx="1" presStyleCnt="4"/>
      <dgm:spPr/>
      <dgm:t>
        <a:bodyPr/>
        <a:lstStyle/>
        <a:p>
          <a:endParaRPr lang="zh-TW" altLang="en-US"/>
        </a:p>
      </dgm:t>
    </dgm:pt>
    <dgm:pt modelId="{FECEC570-720E-4685-A4A6-8E87FB478221}" type="pres">
      <dgm:prSet presAssocID="{384687E2-98E6-4EB5-A603-796061BD48C8}" presName="parentText" presStyleLbl="node1" presStyleIdx="2" presStyleCnt="4">
        <dgm:presLayoutVars>
          <dgm:chMax val="0"/>
          <dgm:bulletEnabled val="1"/>
        </dgm:presLayoutVars>
      </dgm:prSet>
      <dgm:spPr/>
      <dgm:t>
        <a:bodyPr/>
        <a:lstStyle/>
        <a:p>
          <a:endParaRPr lang="zh-TW" altLang="en-US"/>
        </a:p>
      </dgm:t>
    </dgm:pt>
    <dgm:pt modelId="{4FB1F39B-5A2C-4E6D-82E0-53A6E514A65C}" type="pres">
      <dgm:prSet presAssocID="{384687E2-98E6-4EB5-A603-796061BD48C8}" presName="negativeSpace" presStyleCnt="0"/>
      <dgm:spPr/>
    </dgm:pt>
    <dgm:pt modelId="{6EC1DB95-D53B-48CE-89F4-0438CEEDE783}" type="pres">
      <dgm:prSet presAssocID="{384687E2-98E6-4EB5-A603-796061BD48C8}" presName="childText" presStyleLbl="conFgAcc1" presStyleIdx="2" presStyleCnt="4">
        <dgm:presLayoutVars>
          <dgm:bulletEnabled val="1"/>
        </dgm:presLayoutVars>
      </dgm:prSet>
      <dgm:spPr/>
      <dgm:t>
        <a:bodyPr/>
        <a:lstStyle/>
        <a:p>
          <a:endParaRPr lang="zh-TW" altLang="en-US"/>
        </a:p>
      </dgm:t>
    </dgm:pt>
    <dgm:pt modelId="{9C431C00-1D20-4C25-82BA-C70E4B21187C}" type="pres">
      <dgm:prSet presAssocID="{97B7A12F-3B5A-496F-B2E0-DD8297CD0BAB}" presName="spaceBetweenRectangles" presStyleCnt="0"/>
      <dgm:spPr/>
    </dgm:pt>
    <dgm:pt modelId="{0174B79A-4C51-4C0B-A42A-FA83E3038D86}" type="pres">
      <dgm:prSet presAssocID="{7EF9FDBD-120A-4AC0-8C14-FBB18CB10BDD}" presName="parentLin" presStyleCnt="0"/>
      <dgm:spPr/>
    </dgm:pt>
    <dgm:pt modelId="{387EFD85-41EE-44B2-9BFD-7813F01E1F57}" type="pres">
      <dgm:prSet presAssocID="{7EF9FDBD-120A-4AC0-8C14-FBB18CB10BDD}" presName="parentLeftMargin" presStyleLbl="node1" presStyleIdx="2" presStyleCnt="4"/>
      <dgm:spPr/>
      <dgm:t>
        <a:bodyPr/>
        <a:lstStyle/>
        <a:p>
          <a:endParaRPr lang="zh-TW" altLang="en-US"/>
        </a:p>
      </dgm:t>
    </dgm:pt>
    <dgm:pt modelId="{245A8C30-DC57-4AD1-B00A-DD4CFEEEF7A4}" type="pres">
      <dgm:prSet presAssocID="{7EF9FDBD-120A-4AC0-8C14-FBB18CB10BDD}" presName="parentText" presStyleLbl="node1" presStyleIdx="3" presStyleCnt="4">
        <dgm:presLayoutVars>
          <dgm:chMax val="0"/>
          <dgm:bulletEnabled val="1"/>
        </dgm:presLayoutVars>
      </dgm:prSet>
      <dgm:spPr/>
      <dgm:t>
        <a:bodyPr/>
        <a:lstStyle/>
        <a:p>
          <a:endParaRPr lang="zh-TW" altLang="en-US"/>
        </a:p>
      </dgm:t>
    </dgm:pt>
    <dgm:pt modelId="{43418BC2-8509-4FCD-8EBB-7A00DEF6954A}" type="pres">
      <dgm:prSet presAssocID="{7EF9FDBD-120A-4AC0-8C14-FBB18CB10BDD}" presName="negativeSpace" presStyleCnt="0"/>
      <dgm:spPr/>
    </dgm:pt>
    <dgm:pt modelId="{6BB2FF4A-0105-4A8E-A4EB-CCE3251CFD46}" type="pres">
      <dgm:prSet presAssocID="{7EF9FDBD-120A-4AC0-8C14-FBB18CB10BDD}" presName="childText" presStyleLbl="conFgAcc1" presStyleIdx="3" presStyleCnt="4">
        <dgm:presLayoutVars>
          <dgm:bulletEnabled val="1"/>
        </dgm:presLayoutVars>
      </dgm:prSet>
      <dgm:spPr/>
      <dgm:t>
        <a:bodyPr/>
        <a:lstStyle/>
        <a:p>
          <a:endParaRPr lang="zh-TW" altLang="en-US"/>
        </a:p>
      </dgm:t>
    </dgm:pt>
  </dgm:ptLst>
  <dgm:cxnLst>
    <dgm:cxn modelId="{DF62C13F-02AF-4E08-889A-F2E2B2C06B6B}" type="presOf" srcId="{D0733E64-F6D1-4143-8629-1C837B665C91}" destId="{8FB10B1E-A03F-4D3D-85B9-FE240B80C7A1}" srcOrd="1" destOrd="0" presId="urn:microsoft.com/office/officeart/2005/8/layout/list1"/>
    <dgm:cxn modelId="{C7DF89E4-EE07-4D5C-8F0B-4896836F6427}" type="presOf" srcId="{D0733E64-F6D1-4143-8629-1C837B665C91}" destId="{307467AB-183A-4A68-AA4E-4666DFB50351}" srcOrd="0" destOrd="0" presId="urn:microsoft.com/office/officeart/2005/8/layout/list1"/>
    <dgm:cxn modelId="{EEF24343-F1AE-4DC0-85AD-0F697A3FBDDE}" srcId="{7EF9FDBD-120A-4AC0-8C14-FBB18CB10BDD}" destId="{BC8A0838-E4A2-4B56-9E86-B36AD845B0C9}" srcOrd="0" destOrd="0" parTransId="{4E46278A-ADC9-40E4-B656-FDB47A5F81FD}" sibTransId="{14C14CB4-127C-4A96-9B02-0031103BA904}"/>
    <dgm:cxn modelId="{D5A43F08-1283-4B0E-BEDD-38E4800BF611}" type="presOf" srcId="{8D417CA1-FD1C-4E39-AC07-7188872ECA89}" destId="{76922693-BBAC-4BC6-9605-13E17F88638A}" srcOrd="0" destOrd="1" presId="urn:microsoft.com/office/officeart/2005/8/layout/list1"/>
    <dgm:cxn modelId="{75FDC192-793D-4EEE-9263-7B261ECAF6AC}" srcId="{166960CB-ECF8-4E92-A93D-616668DFB32E}" destId="{D0733E64-F6D1-4143-8629-1C837B665C91}" srcOrd="1" destOrd="0" parTransId="{D1A8BD4D-DB85-4DEA-8A2C-1C8B16D8E4A5}" sibTransId="{C6493187-14F6-4E9D-9220-D4ADCDFED6DC}"/>
    <dgm:cxn modelId="{FCA5452C-76A4-4C44-97CC-AC20D3A75A3B}" type="presOf" srcId="{55E3EB01-89C5-4D36-8EF2-311F7937DA9A}" destId="{4CD7256C-74DC-4741-AF5C-0EC74D760556}" srcOrd="1" destOrd="0" presId="urn:microsoft.com/office/officeart/2005/8/layout/list1"/>
    <dgm:cxn modelId="{1CB2EA99-CBA3-4C80-A0F6-A0D20AB44A4D}" type="presOf" srcId="{528907AE-DCC5-47B7-973D-11F6AB13B267}" destId="{76922693-BBAC-4BC6-9605-13E17F88638A}" srcOrd="0" destOrd="0" presId="urn:microsoft.com/office/officeart/2005/8/layout/list1"/>
    <dgm:cxn modelId="{D7493ED6-B030-43E8-B66C-B7AD07D43185}" type="presOf" srcId="{7EF9FDBD-120A-4AC0-8C14-FBB18CB10BDD}" destId="{387EFD85-41EE-44B2-9BFD-7813F01E1F57}" srcOrd="0" destOrd="0" presId="urn:microsoft.com/office/officeart/2005/8/layout/list1"/>
    <dgm:cxn modelId="{6456AC80-B9AE-4A4D-A568-C2CAEB273E59}" srcId="{D0733E64-F6D1-4143-8629-1C837B665C91}" destId="{528907AE-DCC5-47B7-973D-11F6AB13B267}" srcOrd="0" destOrd="0" parTransId="{2408BA35-2B1A-47A6-B85F-2239D1235B1A}" sibTransId="{DD158CE4-F89E-4E86-A4C6-01E76A2EF317}"/>
    <dgm:cxn modelId="{33EC2018-8DE3-47BB-BBC5-B0B9452B688E}" srcId="{55E3EB01-89C5-4D36-8EF2-311F7937DA9A}" destId="{5AC90404-6E88-4F73-9977-A06BD5A3AA69}" srcOrd="0" destOrd="0" parTransId="{E46CBF2B-1768-4C89-8D72-AB8DA828D3CC}" sibTransId="{C3812E67-9032-40DF-A06A-946FCD921F50}"/>
    <dgm:cxn modelId="{CE912689-2142-40C0-A982-98D4609C63B0}" srcId="{166960CB-ECF8-4E92-A93D-616668DFB32E}" destId="{7EF9FDBD-120A-4AC0-8C14-FBB18CB10BDD}" srcOrd="3" destOrd="0" parTransId="{E7D2ADC4-9E1C-4C44-95F8-AB8F84C0848D}" sibTransId="{D0A0BC6B-AA60-4F9D-8DBF-888EB6850FA0}"/>
    <dgm:cxn modelId="{996FAF7A-D8A9-459D-9423-8953B0E92AE4}" type="presOf" srcId="{384687E2-98E6-4EB5-A603-796061BD48C8}" destId="{D11D0611-AD2C-4FBE-AB6B-2C588E4A84AE}" srcOrd="0" destOrd="0" presId="urn:microsoft.com/office/officeart/2005/8/layout/list1"/>
    <dgm:cxn modelId="{93C21DBA-F1AF-4BDD-9981-718CC6B0F010}" type="presOf" srcId="{7EF9FDBD-120A-4AC0-8C14-FBB18CB10BDD}" destId="{245A8C30-DC57-4AD1-B00A-DD4CFEEEF7A4}" srcOrd="1" destOrd="0" presId="urn:microsoft.com/office/officeart/2005/8/layout/list1"/>
    <dgm:cxn modelId="{FC1F1575-9BC7-4CF0-B852-BEBBF38D0B12}" srcId="{D0733E64-F6D1-4143-8629-1C837B665C91}" destId="{8D417CA1-FD1C-4E39-AC07-7188872ECA89}" srcOrd="1" destOrd="0" parTransId="{7E0D71F8-DBA2-4796-853B-E2C155E82EC7}" sibTransId="{FE84420E-9607-41F7-8B83-B7D1E84F01A3}"/>
    <dgm:cxn modelId="{C5AE5CB7-D0C8-4C9C-A385-C74FDAE4868F}" type="presOf" srcId="{384687E2-98E6-4EB5-A603-796061BD48C8}" destId="{FECEC570-720E-4685-A4A6-8E87FB478221}" srcOrd="1" destOrd="0" presId="urn:microsoft.com/office/officeart/2005/8/layout/list1"/>
    <dgm:cxn modelId="{20FDFBC3-60AC-4648-9D3D-06FDC86DE8C8}" type="presOf" srcId="{55E3EB01-89C5-4D36-8EF2-311F7937DA9A}" destId="{5E0529A5-968F-4BBA-B32B-51C369797748}" srcOrd="0" destOrd="0" presId="urn:microsoft.com/office/officeart/2005/8/layout/list1"/>
    <dgm:cxn modelId="{734375D3-2387-4DF4-B858-DEB86418883F}" type="presOf" srcId="{90ECBDF2-BEC9-430C-8ED0-814C33099162}" destId="{6EC1DB95-D53B-48CE-89F4-0438CEEDE783}" srcOrd="0" destOrd="0" presId="urn:microsoft.com/office/officeart/2005/8/layout/list1"/>
    <dgm:cxn modelId="{ADABEF5D-E4E9-46F1-B751-FA42A407A1ED}" type="presOf" srcId="{166960CB-ECF8-4E92-A93D-616668DFB32E}" destId="{7331E22C-0E17-4A33-BAC2-EEAC913BCC13}" srcOrd="0" destOrd="0" presId="urn:microsoft.com/office/officeart/2005/8/layout/list1"/>
    <dgm:cxn modelId="{46039E37-1B42-4909-BAC4-369E93639E64}" srcId="{166960CB-ECF8-4E92-A93D-616668DFB32E}" destId="{384687E2-98E6-4EB5-A603-796061BD48C8}" srcOrd="2" destOrd="0" parTransId="{3DB84C29-3C34-4EEF-9EE7-A583004517E6}" sibTransId="{97B7A12F-3B5A-496F-B2E0-DD8297CD0BAB}"/>
    <dgm:cxn modelId="{EFCD0EF3-D824-4AD7-9AD1-1C72FFD3C69D}" type="presOf" srcId="{BC8A0838-E4A2-4B56-9E86-B36AD845B0C9}" destId="{6BB2FF4A-0105-4A8E-A4EB-CCE3251CFD46}" srcOrd="0" destOrd="0" presId="urn:microsoft.com/office/officeart/2005/8/layout/list1"/>
    <dgm:cxn modelId="{D5EFB127-FFA4-409F-BA03-E071D807277A}" srcId="{384687E2-98E6-4EB5-A603-796061BD48C8}" destId="{90ECBDF2-BEC9-430C-8ED0-814C33099162}" srcOrd="0" destOrd="0" parTransId="{5A6EFE89-67B0-4DA6-A84A-CE28486A8CF1}" sibTransId="{B4E2EE09-627D-40D5-AF31-46ECF38CFB41}"/>
    <dgm:cxn modelId="{C49088A5-90D7-4648-B140-C7258191C9B1}" srcId="{166960CB-ECF8-4E92-A93D-616668DFB32E}" destId="{55E3EB01-89C5-4D36-8EF2-311F7937DA9A}" srcOrd="0" destOrd="0" parTransId="{BE7ED4F5-996F-4913-AF54-284C730ED0B2}" sibTransId="{0ECB11B4-C7EF-4F81-A878-589DBDBD17A0}"/>
    <dgm:cxn modelId="{DC3DE927-223E-4782-9AE9-EAC5AB058820}" srcId="{7EF9FDBD-120A-4AC0-8C14-FBB18CB10BDD}" destId="{D93783FD-40DA-4F26-A9A0-32C5F634BA9D}" srcOrd="1" destOrd="0" parTransId="{7D74BFAF-3AE0-41EB-9EBB-1D96B4B80900}" sibTransId="{435CCAD4-FE13-4C7D-970A-4A723EAA2C9C}"/>
    <dgm:cxn modelId="{8EA94313-91F6-4A84-9130-50315111D954}" type="presOf" srcId="{5AC90404-6E88-4F73-9977-A06BD5A3AA69}" destId="{DFBA8072-2C4F-4AA3-B5FB-1E51F393DFBF}" srcOrd="0" destOrd="0" presId="urn:microsoft.com/office/officeart/2005/8/layout/list1"/>
    <dgm:cxn modelId="{696B9E47-9A2F-4720-9C20-7ABA316F5CF2}" type="presOf" srcId="{D93783FD-40DA-4F26-A9A0-32C5F634BA9D}" destId="{6BB2FF4A-0105-4A8E-A4EB-CCE3251CFD46}" srcOrd="0" destOrd="1" presId="urn:microsoft.com/office/officeart/2005/8/layout/list1"/>
    <dgm:cxn modelId="{909DB99C-77EC-4128-A5F0-D63EC50BC86E}" type="presParOf" srcId="{7331E22C-0E17-4A33-BAC2-EEAC913BCC13}" destId="{38FD0DB9-DAC2-4E64-A0FF-5406A616E54A}" srcOrd="0" destOrd="0" presId="urn:microsoft.com/office/officeart/2005/8/layout/list1"/>
    <dgm:cxn modelId="{A26F720E-EA03-4E64-81EB-59DF6CF041BF}" type="presParOf" srcId="{38FD0DB9-DAC2-4E64-A0FF-5406A616E54A}" destId="{5E0529A5-968F-4BBA-B32B-51C369797748}" srcOrd="0" destOrd="0" presId="urn:microsoft.com/office/officeart/2005/8/layout/list1"/>
    <dgm:cxn modelId="{06872EFD-56CA-4EF6-B5D8-06A8A04ACA11}" type="presParOf" srcId="{38FD0DB9-DAC2-4E64-A0FF-5406A616E54A}" destId="{4CD7256C-74DC-4741-AF5C-0EC74D760556}" srcOrd="1" destOrd="0" presId="urn:microsoft.com/office/officeart/2005/8/layout/list1"/>
    <dgm:cxn modelId="{2360B3FD-9F2F-4968-A559-646593B0AA3B}" type="presParOf" srcId="{7331E22C-0E17-4A33-BAC2-EEAC913BCC13}" destId="{19A5CF37-3168-49F7-973A-DEEAD37F94EA}" srcOrd="1" destOrd="0" presId="urn:microsoft.com/office/officeart/2005/8/layout/list1"/>
    <dgm:cxn modelId="{195B6E70-1F96-48FB-8ACA-F09C3A9FC43E}" type="presParOf" srcId="{7331E22C-0E17-4A33-BAC2-EEAC913BCC13}" destId="{DFBA8072-2C4F-4AA3-B5FB-1E51F393DFBF}" srcOrd="2" destOrd="0" presId="urn:microsoft.com/office/officeart/2005/8/layout/list1"/>
    <dgm:cxn modelId="{83F392A3-6A07-43EC-AD7A-BAADF8545BE5}" type="presParOf" srcId="{7331E22C-0E17-4A33-BAC2-EEAC913BCC13}" destId="{DABEFF5E-4E93-42DB-BE9A-457B12FF85AE}" srcOrd="3" destOrd="0" presId="urn:microsoft.com/office/officeart/2005/8/layout/list1"/>
    <dgm:cxn modelId="{EF9388BB-8853-4F91-B270-F56AAF265874}" type="presParOf" srcId="{7331E22C-0E17-4A33-BAC2-EEAC913BCC13}" destId="{40850214-E8BF-405B-95CD-FE0C76F3788A}" srcOrd="4" destOrd="0" presId="urn:microsoft.com/office/officeart/2005/8/layout/list1"/>
    <dgm:cxn modelId="{A06A4FF1-59F2-41E2-BD10-0BBA1FD91B82}" type="presParOf" srcId="{40850214-E8BF-405B-95CD-FE0C76F3788A}" destId="{307467AB-183A-4A68-AA4E-4666DFB50351}" srcOrd="0" destOrd="0" presId="urn:microsoft.com/office/officeart/2005/8/layout/list1"/>
    <dgm:cxn modelId="{056C0C38-1D2C-4AED-8985-9078B152CD5D}" type="presParOf" srcId="{40850214-E8BF-405B-95CD-FE0C76F3788A}" destId="{8FB10B1E-A03F-4D3D-85B9-FE240B80C7A1}" srcOrd="1" destOrd="0" presId="urn:microsoft.com/office/officeart/2005/8/layout/list1"/>
    <dgm:cxn modelId="{CD114B6A-E3B3-4AE3-A3CD-B456B191E663}" type="presParOf" srcId="{7331E22C-0E17-4A33-BAC2-EEAC913BCC13}" destId="{AFBE19A9-C76D-44B3-AFC0-01DD9BA9C60D}" srcOrd="5" destOrd="0" presId="urn:microsoft.com/office/officeart/2005/8/layout/list1"/>
    <dgm:cxn modelId="{DEF8E4F7-A534-4977-9F70-AB6AF39D8CC5}" type="presParOf" srcId="{7331E22C-0E17-4A33-BAC2-EEAC913BCC13}" destId="{76922693-BBAC-4BC6-9605-13E17F88638A}" srcOrd="6" destOrd="0" presId="urn:microsoft.com/office/officeart/2005/8/layout/list1"/>
    <dgm:cxn modelId="{3982A9FF-4589-4897-816A-DFA2B05A9AD2}" type="presParOf" srcId="{7331E22C-0E17-4A33-BAC2-EEAC913BCC13}" destId="{5D8889CB-0FCD-4D83-BBD9-66BA308FB028}" srcOrd="7" destOrd="0" presId="urn:microsoft.com/office/officeart/2005/8/layout/list1"/>
    <dgm:cxn modelId="{3DC2FFD0-010F-4FBC-B99C-E94B4E03F022}" type="presParOf" srcId="{7331E22C-0E17-4A33-BAC2-EEAC913BCC13}" destId="{D25D8CDA-018E-48ED-99E1-D5F6BA5B62D3}" srcOrd="8" destOrd="0" presId="urn:microsoft.com/office/officeart/2005/8/layout/list1"/>
    <dgm:cxn modelId="{AD6E868C-501F-46BD-A682-EC25171A3D7F}" type="presParOf" srcId="{D25D8CDA-018E-48ED-99E1-D5F6BA5B62D3}" destId="{D11D0611-AD2C-4FBE-AB6B-2C588E4A84AE}" srcOrd="0" destOrd="0" presId="urn:microsoft.com/office/officeart/2005/8/layout/list1"/>
    <dgm:cxn modelId="{269A0630-2D97-4C0C-BF81-D7B00DC9E930}" type="presParOf" srcId="{D25D8CDA-018E-48ED-99E1-D5F6BA5B62D3}" destId="{FECEC570-720E-4685-A4A6-8E87FB478221}" srcOrd="1" destOrd="0" presId="urn:microsoft.com/office/officeart/2005/8/layout/list1"/>
    <dgm:cxn modelId="{A8BA0A70-F333-4066-B9C4-21219462A46C}" type="presParOf" srcId="{7331E22C-0E17-4A33-BAC2-EEAC913BCC13}" destId="{4FB1F39B-5A2C-4E6D-82E0-53A6E514A65C}" srcOrd="9" destOrd="0" presId="urn:microsoft.com/office/officeart/2005/8/layout/list1"/>
    <dgm:cxn modelId="{3C3A5CD3-89BB-47D6-8044-0F21340E46C6}" type="presParOf" srcId="{7331E22C-0E17-4A33-BAC2-EEAC913BCC13}" destId="{6EC1DB95-D53B-48CE-89F4-0438CEEDE783}" srcOrd="10" destOrd="0" presId="urn:microsoft.com/office/officeart/2005/8/layout/list1"/>
    <dgm:cxn modelId="{E68B9144-C8B4-485D-8F38-82B579CE9F9E}" type="presParOf" srcId="{7331E22C-0E17-4A33-BAC2-EEAC913BCC13}" destId="{9C431C00-1D20-4C25-82BA-C70E4B21187C}" srcOrd="11" destOrd="0" presId="urn:microsoft.com/office/officeart/2005/8/layout/list1"/>
    <dgm:cxn modelId="{A8B2436E-45BA-411D-AD15-9092E27034A5}" type="presParOf" srcId="{7331E22C-0E17-4A33-BAC2-EEAC913BCC13}" destId="{0174B79A-4C51-4C0B-A42A-FA83E3038D86}" srcOrd="12" destOrd="0" presId="urn:microsoft.com/office/officeart/2005/8/layout/list1"/>
    <dgm:cxn modelId="{B16D457E-351A-4F0D-BD66-4487213127DD}" type="presParOf" srcId="{0174B79A-4C51-4C0B-A42A-FA83E3038D86}" destId="{387EFD85-41EE-44B2-9BFD-7813F01E1F57}" srcOrd="0" destOrd="0" presId="urn:microsoft.com/office/officeart/2005/8/layout/list1"/>
    <dgm:cxn modelId="{F3873856-2B37-4687-AA92-1C83F642DE9B}" type="presParOf" srcId="{0174B79A-4C51-4C0B-A42A-FA83E3038D86}" destId="{245A8C30-DC57-4AD1-B00A-DD4CFEEEF7A4}" srcOrd="1" destOrd="0" presId="urn:microsoft.com/office/officeart/2005/8/layout/list1"/>
    <dgm:cxn modelId="{27B2F2AC-6759-4174-B8D0-A243CAA4BF9E}" type="presParOf" srcId="{7331E22C-0E17-4A33-BAC2-EEAC913BCC13}" destId="{43418BC2-8509-4FCD-8EBB-7A00DEF6954A}" srcOrd="13" destOrd="0" presId="urn:microsoft.com/office/officeart/2005/8/layout/list1"/>
    <dgm:cxn modelId="{C7DA2F5A-75C1-4986-B30B-3FE9BA93240B}" type="presParOf" srcId="{7331E22C-0E17-4A33-BAC2-EEAC913BCC13}" destId="{6BB2FF4A-0105-4A8E-A4EB-CCE3251CFD46}"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C70489-701E-4B0D-A54D-3B213A9E616A}"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zh-TW" altLang="en-US"/>
        </a:p>
      </dgm:t>
    </dgm:pt>
    <dgm:pt modelId="{32ECC070-3B41-4FCB-8122-83CC92DF9136}">
      <dgm:prSet phldrT="[文字]" custT="1"/>
      <dgm:spPr/>
      <dgm:t>
        <a:bodyPr/>
        <a:lstStyle/>
        <a:p>
          <a:r>
            <a:rPr lang="zh-CN" sz="1600" dirty="0" smtClean="0"/>
            <a:t>报告期内，本集团对外投资总额约人民币</a:t>
          </a:r>
          <a:r>
            <a:rPr lang="en-US" sz="1600" dirty="0" smtClean="0"/>
            <a:t>1,144,017</a:t>
          </a:r>
          <a:r>
            <a:rPr lang="zh-CN" sz="1600" dirty="0" smtClean="0"/>
            <a:t>千元，比</a:t>
          </a:r>
          <a:r>
            <a:rPr lang="en-US" sz="1600" dirty="0" smtClean="0"/>
            <a:t>2012</a:t>
          </a:r>
          <a:r>
            <a:rPr lang="zh-CN" sz="1600" dirty="0" smtClean="0"/>
            <a:t>年度对外投资总额约人民币</a:t>
          </a:r>
          <a:r>
            <a:rPr lang="en-US" sz="1600" dirty="0" smtClean="0"/>
            <a:t>1,541,200</a:t>
          </a:r>
          <a:r>
            <a:rPr lang="zh-CN" sz="1600" dirty="0" smtClean="0"/>
            <a:t>千元减少</a:t>
          </a:r>
          <a:r>
            <a:rPr lang="en-US" sz="1600" dirty="0" smtClean="0"/>
            <a:t>25.77%</a:t>
          </a:r>
          <a:endParaRPr lang="zh-TW" altLang="en-US" sz="1600" dirty="0"/>
        </a:p>
      </dgm:t>
    </dgm:pt>
    <dgm:pt modelId="{BD2A4F05-7BD4-4896-909B-2ACC85A52DF0}" type="parTrans" cxnId="{939F7322-FA76-40A2-B33D-35DF995D5115}">
      <dgm:prSet/>
      <dgm:spPr/>
      <dgm:t>
        <a:bodyPr/>
        <a:lstStyle/>
        <a:p>
          <a:endParaRPr lang="zh-TW" altLang="en-US"/>
        </a:p>
      </dgm:t>
    </dgm:pt>
    <dgm:pt modelId="{48137A1D-CE13-4AFD-AB94-A4E7F5862CEE}" type="sibTrans" cxnId="{939F7322-FA76-40A2-B33D-35DF995D5115}">
      <dgm:prSet/>
      <dgm:spPr/>
      <dgm:t>
        <a:bodyPr/>
        <a:lstStyle/>
        <a:p>
          <a:endParaRPr lang="zh-TW" altLang="en-US"/>
        </a:p>
      </dgm:t>
    </dgm:pt>
    <dgm:pt modelId="{4B533281-8030-41FD-8DE4-B1616FC95CF0}" type="pres">
      <dgm:prSet presAssocID="{EFC70489-701E-4B0D-A54D-3B213A9E616A}" presName="linear" presStyleCnt="0">
        <dgm:presLayoutVars>
          <dgm:animLvl val="lvl"/>
          <dgm:resizeHandles val="exact"/>
        </dgm:presLayoutVars>
      </dgm:prSet>
      <dgm:spPr/>
      <dgm:t>
        <a:bodyPr/>
        <a:lstStyle/>
        <a:p>
          <a:endParaRPr lang="zh-HK" altLang="en-US"/>
        </a:p>
      </dgm:t>
    </dgm:pt>
    <dgm:pt modelId="{496B64C6-43DD-4DEE-A2EB-13B70E0DC109}" type="pres">
      <dgm:prSet presAssocID="{32ECC070-3B41-4FCB-8122-83CC92DF9136}" presName="parentText" presStyleLbl="node1" presStyleIdx="0" presStyleCnt="1" custScaleY="48011" custLinFactNeighborY="2495">
        <dgm:presLayoutVars>
          <dgm:chMax val="0"/>
          <dgm:bulletEnabled val="1"/>
        </dgm:presLayoutVars>
      </dgm:prSet>
      <dgm:spPr/>
      <dgm:t>
        <a:bodyPr/>
        <a:lstStyle/>
        <a:p>
          <a:endParaRPr lang="zh-TW" altLang="en-US"/>
        </a:p>
      </dgm:t>
    </dgm:pt>
  </dgm:ptLst>
  <dgm:cxnLst>
    <dgm:cxn modelId="{939F7322-FA76-40A2-B33D-35DF995D5115}" srcId="{EFC70489-701E-4B0D-A54D-3B213A9E616A}" destId="{32ECC070-3B41-4FCB-8122-83CC92DF9136}" srcOrd="0" destOrd="0" parTransId="{BD2A4F05-7BD4-4896-909B-2ACC85A52DF0}" sibTransId="{48137A1D-CE13-4AFD-AB94-A4E7F5862CEE}"/>
    <dgm:cxn modelId="{307940EA-8EE2-403F-9996-51859C6161FC}" type="presOf" srcId="{EFC70489-701E-4B0D-A54D-3B213A9E616A}" destId="{4B533281-8030-41FD-8DE4-B1616FC95CF0}" srcOrd="0" destOrd="0" presId="urn:microsoft.com/office/officeart/2005/8/layout/vList2"/>
    <dgm:cxn modelId="{C44AB15E-1FF6-4F0F-BA73-022554B16117}" type="presOf" srcId="{32ECC070-3B41-4FCB-8122-83CC92DF9136}" destId="{496B64C6-43DD-4DEE-A2EB-13B70E0DC109}" srcOrd="0" destOrd="0" presId="urn:microsoft.com/office/officeart/2005/8/layout/vList2"/>
    <dgm:cxn modelId="{4D335283-B263-4256-96E4-CA2AD5B77A1E}" type="presParOf" srcId="{4B533281-8030-41FD-8DE4-B1616FC95CF0}" destId="{496B64C6-43DD-4DEE-A2EB-13B70E0DC109}"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6D92BEE-0565-4E46-9469-8E83961714D4}" type="doc">
      <dgm:prSet loTypeId="urn:microsoft.com/office/officeart/2005/8/layout/vList6" loCatId="list" qsTypeId="urn:microsoft.com/office/officeart/2005/8/quickstyle/simple4" qsCatId="simple" csTypeId="urn:microsoft.com/office/officeart/2005/8/colors/accent5_2" csCatId="accent5" phldr="1"/>
      <dgm:spPr/>
      <dgm:t>
        <a:bodyPr/>
        <a:lstStyle/>
        <a:p>
          <a:endParaRPr lang="zh-TW" altLang="en-US"/>
        </a:p>
      </dgm:t>
    </dgm:pt>
    <dgm:pt modelId="{8BDB8C46-86C2-496E-A9DC-4ABAD884179F}">
      <dgm:prSet phldrT="[文字]" custT="1"/>
      <dgm:spPr>
        <a:solidFill>
          <a:srgbClr val="278ED0"/>
        </a:solidFill>
      </dgm:spPr>
      <dgm:t>
        <a:bodyPr/>
        <a:lstStyle/>
        <a:p>
          <a:r>
            <a:rPr lang="zh-CN" sz="1200" b="1" kern="1200" dirty="0" smtClean="0"/>
            <a:t>稳步实现多元化业务均衡发展</a:t>
          </a:r>
          <a:endParaRPr lang="zh-TW" altLang="en-US" sz="1200" b="1" kern="1200" dirty="0">
            <a:solidFill>
              <a:schemeClr val="bg1"/>
            </a:solidFill>
            <a:effectLst>
              <a:outerShdw blurRad="38100" dist="38100" dir="2700000" algn="tl">
                <a:srgbClr val="000000">
                  <a:alpha val="43137"/>
                </a:srgbClr>
              </a:outerShdw>
            </a:effectLst>
            <a:latin typeface="+mj-lt"/>
            <a:ea typeface="+mn-ea"/>
            <a:cs typeface="+mn-cs"/>
          </a:endParaRPr>
        </a:p>
      </dgm:t>
    </dgm:pt>
    <dgm:pt modelId="{0A43B02A-5FBE-4ABF-A448-BDBED144543D}" type="parTrans" cxnId="{60C02C37-C868-4253-B25F-64486AD9C59E}">
      <dgm:prSet/>
      <dgm:spPr/>
      <dgm:t>
        <a:bodyPr/>
        <a:lstStyle/>
        <a:p>
          <a:endParaRPr lang="zh-TW" altLang="en-US"/>
        </a:p>
      </dgm:t>
    </dgm:pt>
    <dgm:pt modelId="{DBD76EC5-1029-4D4C-8404-45095727747A}" type="sibTrans" cxnId="{60C02C37-C868-4253-B25F-64486AD9C59E}">
      <dgm:prSet/>
      <dgm:spPr/>
      <dgm:t>
        <a:bodyPr/>
        <a:lstStyle/>
        <a:p>
          <a:endParaRPr lang="zh-TW" altLang="en-US"/>
        </a:p>
      </dgm:t>
    </dgm:pt>
    <dgm:pt modelId="{7DC3BC15-22D6-4CF8-8E85-11501743BDFD}">
      <dgm:prSet phldrT="[文字]" custT="1"/>
      <dgm:spPr/>
      <dgm:t>
        <a:bodyPr/>
        <a:lstStyle/>
        <a:p>
          <a:r>
            <a:rPr lang="zh-CN" sz="1100" dirty="0" smtClean="0"/>
            <a:t>充分利用公司的资源和资金优势，积极研究、多渠道寻找股权投资项目与适当的商业合作机会。</a:t>
          </a:r>
          <a:endParaRPr lang="zh-TW" altLang="en-US" sz="1100" dirty="0"/>
        </a:p>
      </dgm:t>
    </dgm:pt>
    <dgm:pt modelId="{74B2B31E-CA1A-48E9-A0A5-88B064459D69}" type="parTrans" cxnId="{F664A8C6-B021-479A-B837-98D3EFF57C7B}">
      <dgm:prSet/>
      <dgm:spPr/>
      <dgm:t>
        <a:bodyPr/>
        <a:lstStyle/>
        <a:p>
          <a:endParaRPr lang="zh-TW" altLang="en-US"/>
        </a:p>
      </dgm:t>
    </dgm:pt>
    <dgm:pt modelId="{5DA2437B-F1E5-4D96-B5AB-DDF7B9E59946}" type="sibTrans" cxnId="{F664A8C6-B021-479A-B837-98D3EFF57C7B}">
      <dgm:prSet/>
      <dgm:spPr/>
      <dgm:t>
        <a:bodyPr/>
        <a:lstStyle/>
        <a:p>
          <a:endParaRPr lang="zh-TW" altLang="en-US"/>
        </a:p>
      </dgm:t>
    </dgm:pt>
    <dgm:pt modelId="{A11715E0-C46F-4A84-8835-2B89883B75DA}">
      <dgm:prSet phldrT="[文字]" custT="1"/>
      <dgm:spPr>
        <a:solidFill>
          <a:srgbClr val="278ED0"/>
        </a:solidFill>
      </dgm:spPr>
      <dgm:t>
        <a:bodyPr/>
        <a:lstStyle/>
        <a:p>
          <a:r>
            <a:rPr lang="zh-CN" sz="1200" b="1" dirty="0" smtClean="0"/>
            <a:t>有序推进信息化的建设与融合</a:t>
          </a:r>
          <a:endParaRPr lang="zh-TW" altLang="en-US" sz="1200" dirty="0"/>
        </a:p>
      </dgm:t>
    </dgm:pt>
    <dgm:pt modelId="{46F05E96-9EA5-4D39-AD86-643D33357BC5}" type="parTrans" cxnId="{A9044B26-9903-433D-B339-1C30190F246D}">
      <dgm:prSet/>
      <dgm:spPr/>
      <dgm:t>
        <a:bodyPr/>
        <a:lstStyle/>
        <a:p>
          <a:endParaRPr lang="zh-TW" altLang="en-US"/>
        </a:p>
      </dgm:t>
    </dgm:pt>
    <dgm:pt modelId="{AF4FDB3C-88EF-491A-B411-839F292B235D}" type="sibTrans" cxnId="{A9044B26-9903-433D-B339-1C30190F246D}">
      <dgm:prSet/>
      <dgm:spPr/>
      <dgm:t>
        <a:bodyPr/>
        <a:lstStyle/>
        <a:p>
          <a:endParaRPr lang="zh-TW" altLang="en-US"/>
        </a:p>
      </dgm:t>
    </dgm:pt>
    <dgm:pt modelId="{F470D7DC-E899-4460-8270-22ECAF06EDE0}">
      <dgm:prSet phldrT="[文字]" custT="1"/>
      <dgm:spPr/>
      <dgm:t>
        <a:bodyPr/>
        <a:lstStyle/>
        <a:p>
          <a:r>
            <a:rPr lang="zh-CN" sz="1050" dirty="0" smtClean="0"/>
            <a:t>寻求更加便利的融资渠道和成本更低廉的融资产品，拓宽融资渠道，增加直接融资比例，在保证财务安全的前提下，进一步优化债务结构，合理控制资金成本</a:t>
          </a:r>
          <a:r>
            <a:rPr lang="zh-CN" altLang="en-US" sz="1050" dirty="0" smtClean="0"/>
            <a:t>。</a:t>
          </a:r>
          <a:endParaRPr lang="zh-TW" altLang="en-US" sz="1050" dirty="0"/>
        </a:p>
      </dgm:t>
    </dgm:pt>
    <dgm:pt modelId="{BEBB1786-4D24-44BD-9BC6-44E72CBABDD9}" type="parTrans" cxnId="{2299B0EB-6034-4E64-A519-FBB21296D501}">
      <dgm:prSet/>
      <dgm:spPr/>
      <dgm:t>
        <a:bodyPr/>
        <a:lstStyle/>
        <a:p>
          <a:endParaRPr lang="zh-TW" altLang="en-US"/>
        </a:p>
      </dgm:t>
    </dgm:pt>
    <dgm:pt modelId="{F9830B9A-8348-484E-A7BE-14620C955220}" type="sibTrans" cxnId="{2299B0EB-6034-4E64-A519-FBB21296D501}">
      <dgm:prSet/>
      <dgm:spPr/>
      <dgm:t>
        <a:bodyPr/>
        <a:lstStyle/>
        <a:p>
          <a:endParaRPr lang="zh-TW" altLang="en-US"/>
        </a:p>
      </dgm:t>
    </dgm:pt>
    <dgm:pt modelId="{11C405A0-9432-4CA7-84C6-B88EFC9D69F5}">
      <dgm:prSet phldrT="[文字]" custT="1"/>
      <dgm:spPr>
        <a:solidFill>
          <a:srgbClr val="278ED0"/>
        </a:solidFill>
      </dgm:spPr>
      <dgm:t>
        <a:bodyPr/>
        <a:lstStyle/>
        <a:p>
          <a:r>
            <a:rPr lang="zh-CN" sz="1200" b="1" dirty="0" smtClean="0"/>
            <a:t>积极尝试高速公路产业链延伸</a:t>
          </a:r>
          <a:endParaRPr lang="zh-TW" altLang="en-US" sz="1200" dirty="0" smtClean="0">
            <a:latin typeface="+mn-lt"/>
          </a:endParaRPr>
        </a:p>
      </dgm:t>
    </dgm:pt>
    <dgm:pt modelId="{86DAC688-68F4-4515-92BB-61620A241515}" type="sibTrans" cxnId="{BA4D5F30-5C74-45E3-9B56-BAE86383FADB}">
      <dgm:prSet/>
      <dgm:spPr/>
      <dgm:t>
        <a:bodyPr/>
        <a:lstStyle/>
        <a:p>
          <a:endParaRPr lang="zh-TW" altLang="en-US"/>
        </a:p>
      </dgm:t>
    </dgm:pt>
    <dgm:pt modelId="{A54E094F-85BE-4826-8166-75C596AD8634}" type="parTrans" cxnId="{BA4D5F30-5C74-45E3-9B56-BAE86383FADB}">
      <dgm:prSet/>
      <dgm:spPr/>
      <dgm:t>
        <a:bodyPr/>
        <a:lstStyle/>
        <a:p>
          <a:endParaRPr lang="zh-TW" altLang="en-US"/>
        </a:p>
      </dgm:t>
    </dgm:pt>
    <dgm:pt modelId="{EC163EB7-9CEF-46C8-BAB0-26C46C549D9B}">
      <dgm:prSet custT="1"/>
      <dgm:spPr/>
      <dgm:t>
        <a:bodyPr/>
        <a:lstStyle/>
        <a:p>
          <a:r>
            <a:rPr lang="zh-CN" sz="1100" dirty="0" smtClean="0"/>
            <a:t>积极关注收费公路政策的变化，及时做好相关风险应对。在产业链延伸方面进行一些适当的尝试和探索，加快服务区经营模式改革，创新商业模式。</a:t>
          </a:r>
          <a:endParaRPr lang="zh-TW" altLang="en-US" sz="1100" dirty="0"/>
        </a:p>
      </dgm:t>
    </dgm:pt>
    <dgm:pt modelId="{2D7472DD-6935-47B6-9B7E-13AB0CAFB8E4}" type="parTrans" cxnId="{769371FC-414C-4C86-8BE6-F3EAC3402CFD}">
      <dgm:prSet/>
      <dgm:spPr/>
      <dgm:t>
        <a:bodyPr/>
        <a:lstStyle/>
        <a:p>
          <a:endParaRPr lang="zh-TW" altLang="en-US"/>
        </a:p>
      </dgm:t>
    </dgm:pt>
    <dgm:pt modelId="{DBF349CE-CB73-499F-B309-E99976C3B79E}" type="sibTrans" cxnId="{769371FC-414C-4C86-8BE6-F3EAC3402CFD}">
      <dgm:prSet/>
      <dgm:spPr/>
      <dgm:t>
        <a:bodyPr/>
        <a:lstStyle/>
        <a:p>
          <a:endParaRPr lang="zh-TW" altLang="en-US"/>
        </a:p>
      </dgm:t>
    </dgm:pt>
    <dgm:pt modelId="{2C498FD5-9B07-44D5-B63F-D2B27B0A0A34}">
      <dgm:prSet phldrT="[文字]" custT="1"/>
      <dgm:spPr>
        <a:solidFill>
          <a:srgbClr val="278ED0"/>
        </a:solidFill>
      </dgm:spPr>
      <dgm:t>
        <a:bodyPr/>
        <a:lstStyle/>
        <a:p>
          <a:pPr algn="ctr"/>
          <a:r>
            <a:rPr lang="zh-CN" sz="1200" b="1" kern="1200" dirty="0" smtClean="0"/>
            <a:t>积极开展融资创新确保资金需求</a:t>
          </a:r>
          <a:endParaRPr lang="zh-TW" altLang="en-US" sz="1200" b="1" kern="1200" dirty="0"/>
        </a:p>
      </dgm:t>
    </dgm:pt>
    <dgm:pt modelId="{0522AF68-87D2-4907-A293-2EF8C37F2C1F}" type="parTrans" cxnId="{56C59DD9-8DC2-47D1-B8B6-54D515F454B1}">
      <dgm:prSet/>
      <dgm:spPr/>
      <dgm:t>
        <a:bodyPr/>
        <a:lstStyle/>
        <a:p>
          <a:endParaRPr lang="zh-TW" altLang="en-US"/>
        </a:p>
      </dgm:t>
    </dgm:pt>
    <dgm:pt modelId="{97AE1C83-2BE5-4580-8BD4-C6BA24CF59BA}" type="sibTrans" cxnId="{56C59DD9-8DC2-47D1-B8B6-54D515F454B1}">
      <dgm:prSet/>
      <dgm:spPr/>
      <dgm:t>
        <a:bodyPr/>
        <a:lstStyle/>
        <a:p>
          <a:endParaRPr lang="zh-TW" altLang="en-US"/>
        </a:p>
      </dgm:t>
    </dgm:pt>
    <dgm:pt modelId="{C35D8520-B4B6-4F40-8638-F6A8EFD720B1}">
      <dgm:prSet phldrT="[文字]" custT="1"/>
      <dgm:spPr/>
      <dgm:t>
        <a:bodyPr/>
        <a:lstStyle/>
        <a:p>
          <a:r>
            <a:rPr lang="zh-CN" sz="1050" dirty="0" smtClean="0"/>
            <a:t>对</a:t>
          </a:r>
          <a:r>
            <a:rPr lang="en-US" sz="1050" dirty="0" smtClean="0"/>
            <a:t>2013</a:t>
          </a:r>
          <a:r>
            <a:rPr lang="zh-CN" sz="1050" dirty="0" smtClean="0"/>
            <a:t>年建设的信息化基础平台进行全面评估和优化完善，在管理流程和业务需求方面进行跨部门整合，实现信息的互联互通和资源共享，提升服务能力。</a:t>
          </a:r>
          <a:endParaRPr lang="zh-TW" altLang="en-US" sz="1050" dirty="0"/>
        </a:p>
      </dgm:t>
    </dgm:pt>
    <dgm:pt modelId="{2FD67E99-2F38-46A0-8973-3757CACF581E}" type="parTrans" cxnId="{C4524200-0E07-44C8-A7E3-E370B5B4F2FB}">
      <dgm:prSet/>
      <dgm:spPr/>
      <dgm:t>
        <a:bodyPr/>
        <a:lstStyle/>
        <a:p>
          <a:endParaRPr lang="zh-TW" altLang="en-US"/>
        </a:p>
      </dgm:t>
    </dgm:pt>
    <dgm:pt modelId="{80B7A0E0-BDD5-46CF-987B-AB211E919213}" type="sibTrans" cxnId="{C4524200-0E07-44C8-A7E3-E370B5B4F2FB}">
      <dgm:prSet/>
      <dgm:spPr/>
      <dgm:t>
        <a:bodyPr/>
        <a:lstStyle/>
        <a:p>
          <a:endParaRPr lang="zh-TW" altLang="en-US"/>
        </a:p>
      </dgm:t>
    </dgm:pt>
    <dgm:pt modelId="{601AFA9F-B8B6-4870-A1FC-2B1414D77645}">
      <dgm:prSet custT="1"/>
      <dgm:spPr/>
      <dgm:t>
        <a:bodyPr/>
        <a:lstStyle/>
        <a:p>
          <a:pPr eaLnBrk="1" latinLnBrk="0"/>
          <a:endParaRPr lang="zh-TW" altLang="en-US" sz="1100" dirty="0" smtClean="0">
            <a:latin typeface="+mn-lt"/>
            <a:ea typeface="微軟正黑體" pitchFamily="34" charset="-120"/>
          </a:endParaRPr>
        </a:p>
      </dgm:t>
    </dgm:pt>
    <dgm:pt modelId="{736BFB3F-5C9F-4D7F-AB82-91C62D35D5D1}" type="sibTrans" cxnId="{788EDF3C-930F-4AD2-9FEF-AFFFD8837F37}">
      <dgm:prSet/>
      <dgm:spPr/>
      <dgm:t>
        <a:bodyPr/>
        <a:lstStyle/>
        <a:p>
          <a:endParaRPr lang="zh-TW" altLang="en-US"/>
        </a:p>
      </dgm:t>
    </dgm:pt>
    <dgm:pt modelId="{608E743D-CF5F-4B49-AD61-8FE930BBA244}" type="parTrans" cxnId="{788EDF3C-930F-4AD2-9FEF-AFFFD8837F37}">
      <dgm:prSet/>
      <dgm:spPr/>
      <dgm:t>
        <a:bodyPr/>
        <a:lstStyle/>
        <a:p>
          <a:endParaRPr lang="zh-TW" altLang="en-US"/>
        </a:p>
      </dgm:t>
    </dgm:pt>
    <dgm:pt modelId="{4E67BA4D-9469-4154-8D03-8B2C54167CC7}">
      <dgm:prSet custT="1"/>
      <dgm:spPr>
        <a:solidFill>
          <a:srgbClr val="278ED0"/>
        </a:solidFill>
      </dgm:spPr>
      <dgm:t>
        <a:bodyPr/>
        <a:lstStyle/>
        <a:p>
          <a:r>
            <a:rPr lang="zh-CN" sz="1200" b="1" dirty="0" smtClean="0"/>
            <a:t>有序推进“十二五”规划实施</a:t>
          </a:r>
          <a:endParaRPr lang="zh-TW" altLang="en-US" sz="1200" b="1" dirty="0" smtClean="0">
            <a:effectLst>
              <a:outerShdw blurRad="38100" dist="38100" dir="2700000" algn="tl">
                <a:srgbClr val="000000">
                  <a:alpha val="43137"/>
                </a:srgbClr>
              </a:outerShdw>
            </a:effectLst>
            <a:latin typeface="+mj-lt"/>
            <a:ea typeface="微軟正黑體" pitchFamily="34" charset="-120"/>
          </a:endParaRPr>
        </a:p>
      </dgm:t>
    </dgm:pt>
    <dgm:pt modelId="{3AAEE24E-39C2-4BB3-8869-83A666FB8293}" type="sibTrans" cxnId="{0D5FAC14-CFBB-4037-AC85-50BA099CF1A6}">
      <dgm:prSet/>
      <dgm:spPr/>
      <dgm:t>
        <a:bodyPr/>
        <a:lstStyle/>
        <a:p>
          <a:endParaRPr lang="zh-TW" altLang="en-US"/>
        </a:p>
      </dgm:t>
    </dgm:pt>
    <dgm:pt modelId="{CA20142B-12A4-46FA-A772-DC9CD19B7F50}" type="parTrans" cxnId="{0D5FAC14-CFBB-4037-AC85-50BA099CF1A6}">
      <dgm:prSet/>
      <dgm:spPr/>
      <dgm:t>
        <a:bodyPr/>
        <a:lstStyle/>
        <a:p>
          <a:endParaRPr lang="zh-TW" altLang="en-US"/>
        </a:p>
      </dgm:t>
    </dgm:pt>
    <dgm:pt modelId="{AEA0D604-B86F-462A-9837-BD3427F8A560}">
      <dgm:prSet phldrT="[文字]" custT="1"/>
      <dgm:spPr/>
      <dgm:t>
        <a:bodyPr/>
        <a:lstStyle/>
        <a:p>
          <a:endParaRPr lang="zh-TW" altLang="en-US" sz="1100" dirty="0"/>
        </a:p>
      </dgm:t>
    </dgm:pt>
    <dgm:pt modelId="{0348F8EF-9C8C-4BA2-92FB-5918F6144D91}" type="parTrans" cxnId="{6DD4E4CF-CAFE-4839-9EDB-A8C08A8191BC}">
      <dgm:prSet/>
      <dgm:spPr/>
      <dgm:t>
        <a:bodyPr/>
        <a:lstStyle/>
        <a:p>
          <a:endParaRPr lang="zh-TW" altLang="en-US"/>
        </a:p>
      </dgm:t>
    </dgm:pt>
    <dgm:pt modelId="{40996A50-C43B-4213-BFB4-F8D3BC77E393}" type="sibTrans" cxnId="{6DD4E4CF-CAFE-4839-9EDB-A8C08A8191BC}">
      <dgm:prSet/>
      <dgm:spPr/>
      <dgm:t>
        <a:bodyPr/>
        <a:lstStyle/>
        <a:p>
          <a:endParaRPr lang="zh-TW" altLang="en-US"/>
        </a:p>
      </dgm:t>
    </dgm:pt>
    <dgm:pt modelId="{52AA3519-5829-4E26-A151-A4A6329F345B}">
      <dgm:prSet phldrT="[文字]" custT="1"/>
      <dgm:spPr/>
      <dgm:t>
        <a:bodyPr/>
        <a:lstStyle/>
        <a:p>
          <a:r>
            <a:rPr lang="zh-CN" sz="1100" dirty="0" smtClean="0"/>
            <a:t>加快地产项目的开发和销售力度，同时把握市场动态，适当增加土地储备以及商业地产的投资机会，拓展业务规模。</a:t>
          </a:r>
          <a:endParaRPr lang="zh-TW" altLang="en-US" sz="1100" dirty="0"/>
        </a:p>
      </dgm:t>
    </dgm:pt>
    <dgm:pt modelId="{B0108C8D-4280-4AA1-9469-1F5F445EF788}" type="parTrans" cxnId="{420C0E80-DA6E-4DE2-ADD2-CEF780391D7E}">
      <dgm:prSet/>
      <dgm:spPr/>
      <dgm:t>
        <a:bodyPr/>
        <a:lstStyle/>
        <a:p>
          <a:endParaRPr lang="zh-TW" altLang="en-US"/>
        </a:p>
      </dgm:t>
    </dgm:pt>
    <dgm:pt modelId="{33BC9D8F-8B5B-4847-A60A-AA53B64E1A63}" type="sibTrans" cxnId="{420C0E80-DA6E-4DE2-ADD2-CEF780391D7E}">
      <dgm:prSet/>
      <dgm:spPr/>
      <dgm:t>
        <a:bodyPr/>
        <a:lstStyle/>
        <a:p>
          <a:endParaRPr lang="zh-TW" altLang="en-US"/>
        </a:p>
      </dgm:t>
    </dgm:pt>
    <dgm:pt modelId="{9FE04423-A036-425F-BED9-6D0705934548}">
      <dgm:prSet custT="1"/>
      <dgm:spPr/>
      <dgm:t>
        <a:bodyPr/>
        <a:lstStyle/>
        <a:p>
          <a:pPr eaLnBrk="1" latinLnBrk="0"/>
          <a:r>
            <a:rPr lang="zh-CN" altLang="en-US" sz="1100" dirty="0" smtClean="0"/>
            <a:t>实施“主业提升”“业务拓展”“平台延展”三大战略</a:t>
          </a:r>
          <a:endParaRPr lang="zh-TW" altLang="en-US" sz="1100" dirty="0" smtClean="0"/>
        </a:p>
      </dgm:t>
    </dgm:pt>
    <dgm:pt modelId="{A35CA118-7FFB-451A-ABD2-D5CE56E79FBA}" type="parTrans" cxnId="{7F028761-605E-4E86-B78C-90C2521F8084}">
      <dgm:prSet/>
      <dgm:spPr/>
      <dgm:t>
        <a:bodyPr/>
        <a:lstStyle/>
        <a:p>
          <a:endParaRPr lang="zh-TW" altLang="en-US"/>
        </a:p>
      </dgm:t>
    </dgm:pt>
    <dgm:pt modelId="{47BA8CFE-5A4B-4416-8E3D-1A6B6F543DEE}" type="sibTrans" cxnId="{7F028761-605E-4E86-B78C-90C2521F8084}">
      <dgm:prSet/>
      <dgm:spPr/>
      <dgm:t>
        <a:bodyPr/>
        <a:lstStyle/>
        <a:p>
          <a:endParaRPr lang="zh-TW" altLang="en-US"/>
        </a:p>
      </dgm:t>
    </dgm:pt>
    <dgm:pt modelId="{2ED00221-8492-4D5D-A099-AD6B2AEC1EB2}">
      <dgm:prSet custT="1"/>
      <dgm:spPr/>
      <dgm:t>
        <a:bodyPr/>
        <a:lstStyle/>
        <a:p>
          <a:pPr eaLnBrk="1" latinLnBrk="0"/>
          <a:r>
            <a:rPr lang="zh-CN" altLang="en-US" sz="1100" dirty="0" smtClean="0"/>
            <a:t>构建起一主两辅三大产业布局架构</a:t>
          </a:r>
          <a:endParaRPr lang="zh-TW" altLang="en-US" sz="1100" dirty="0" smtClean="0"/>
        </a:p>
      </dgm:t>
    </dgm:pt>
    <dgm:pt modelId="{3B2EB569-E3D7-4090-989D-46CF9E8A1EC7}" type="parTrans" cxnId="{DAC6B3D6-B94E-4B4E-8B4B-42875F7FD04A}">
      <dgm:prSet/>
      <dgm:spPr/>
    </dgm:pt>
    <dgm:pt modelId="{5F92FAA8-FAA7-4208-80AA-F1CBF8580D62}" type="sibTrans" cxnId="{DAC6B3D6-B94E-4B4E-8B4B-42875F7FD04A}">
      <dgm:prSet/>
      <dgm:spPr/>
    </dgm:pt>
    <dgm:pt modelId="{F48625CB-E0B0-4CA8-9236-5B8C94025E03}" type="pres">
      <dgm:prSet presAssocID="{F6D92BEE-0565-4E46-9469-8E83961714D4}" presName="Name0" presStyleCnt="0">
        <dgm:presLayoutVars>
          <dgm:dir/>
          <dgm:animLvl val="lvl"/>
          <dgm:resizeHandles/>
        </dgm:presLayoutVars>
      </dgm:prSet>
      <dgm:spPr/>
      <dgm:t>
        <a:bodyPr/>
        <a:lstStyle/>
        <a:p>
          <a:endParaRPr lang="zh-TW" altLang="en-US"/>
        </a:p>
      </dgm:t>
    </dgm:pt>
    <dgm:pt modelId="{524DBC4D-D311-4D3A-8DC1-D24574D87948}" type="pres">
      <dgm:prSet presAssocID="{4E67BA4D-9469-4154-8D03-8B2C54167CC7}" presName="linNode" presStyleCnt="0"/>
      <dgm:spPr/>
    </dgm:pt>
    <dgm:pt modelId="{AD475728-8927-4B41-936B-53E76C6DBAD0}" type="pres">
      <dgm:prSet presAssocID="{4E67BA4D-9469-4154-8D03-8B2C54167CC7}" presName="parentShp" presStyleLbl="node1" presStyleIdx="0" presStyleCnt="5">
        <dgm:presLayoutVars>
          <dgm:bulletEnabled val="1"/>
        </dgm:presLayoutVars>
      </dgm:prSet>
      <dgm:spPr/>
      <dgm:t>
        <a:bodyPr/>
        <a:lstStyle/>
        <a:p>
          <a:endParaRPr lang="zh-TW" altLang="en-US"/>
        </a:p>
      </dgm:t>
    </dgm:pt>
    <dgm:pt modelId="{A3486F0F-CB01-4FF3-9126-9554896C701B}" type="pres">
      <dgm:prSet presAssocID="{4E67BA4D-9469-4154-8D03-8B2C54167CC7}" presName="childShp" presStyleLbl="bgAccFollowNode1" presStyleIdx="0" presStyleCnt="5">
        <dgm:presLayoutVars>
          <dgm:bulletEnabled val="1"/>
        </dgm:presLayoutVars>
      </dgm:prSet>
      <dgm:spPr/>
      <dgm:t>
        <a:bodyPr/>
        <a:lstStyle/>
        <a:p>
          <a:endParaRPr lang="zh-TW" altLang="en-US"/>
        </a:p>
      </dgm:t>
    </dgm:pt>
    <dgm:pt modelId="{E4F8436B-6107-491C-9CE1-62828BECE788}" type="pres">
      <dgm:prSet presAssocID="{3AAEE24E-39C2-4BB3-8869-83A666FB8293}" presName="spacing" presStyleCnt="0"/>
      <dgm:spPr/>
    </dgm:pt>
    <dgm:pt modelId="{6891342F-2EFC-414D-B8C1-57453218E2F8}" type="pres">
      <dgm:prSet presAssocID="{11C405A0-9432-4CA7-84C6-B88EFC9D69F5}" presName="linNode" presStyleCnt="0"/>
      <dgm:spPr/>
    </dgm:pt>
    <dgm:pt modelId="{9A5BF3B7-E445-4ECB-8A2E-3979188AFB16}" type="pres">
      <dgm:prSet presAssocID="{11C405A0-9432-4CA7-84C6-B88EFC9D69F5}" presName="parentShp" presStyleLbl="node1" presStyleIdx="1" presStyleCnt="5">
        <dgm:presLayoutVars>
          <dgm:bulletEnabled val="1"/>
        </dgm:presLayoutVars>
      </dgm:prSet>
      <dgm:spPr/>
      <dgm:t>
        <a:bodyPr/>
        <a:lstStyle/>
        <a:p>
          <a:endParaRPr lang="zh-TW" altLang="en-US"/>
        </a:p>
      </dgm:t>
    </dgm:pt>
    <dgm:pt modelId="{271FED12-7652-453A-97BC-681126124F94}" type="pres">
      <dgm:prSet presAssocID="{11C405A0-9432-4CA7-84C6-B88EFC9D69F5}" presName="childShp" presStyleLbl="bgAccFollowNode1" presStyleIdx="1" presStyleCnt="5">
        <dgm:presLayoutVars>
          <dgm:bulletEnabled val="1"/>
        </dgm:presLayoutVars>
      </dgm:prSet>
      <dgm:spPr/>
      <dgm:t>
        <a:bodyPr/>
        <a:lstStyle/>
        <a:p>
          <a:endParaRPr lang="zh-TW" altLang="en-US"/>
        </a:p>
      </dgm:t>
    </dgm:pt>
    <dgm:pt modelId="{34D1F70A-DAAF-4020-9B38-4A08DD72F07D}" type="pres">
      <dgm:prSet presAssocID="{86DAC688-68F4-4515-92BB-61620A241515}" presName="spacing" presStyleCnt="0"/>
      <dgm:spPr/>
    </dgm:pt>
    <dgm:pt modelId="{0C2AC64F-2B2F-424E-AE02-E2C0538A9C71}" type="pres">
      <dgm:prSet presAssocID="{8BDB8C46-86C2-496E-A9DC-4ABAD884179F}" presName="linNode" presStyleCnt="0"/>
      <dgm:spPr/>
    </dgm:pt>
    <dgm:pt modelId="{35C1E784-C114-428F-9828-9C5C98DB3330}" type="pres">
      <dgm:prSet presAssocID="{8BDB8C46-86C2-496E-A9DC-4ABAD884179F}" presName="parentShp" presStyleLbl="node1" presStyleIdx="2" presStyleCnt="5">
        <dgm:presLayoutVars>
          <dgm:bulletEnabled val="1"/>
        </dgm:presLayoutVars>
      </dgm:prSet>
      <dgm:spPr/>
      <dgm:t>
        <a:bodyPr/>
        <a:lstStyle/>
        <a:p>
          <a:endParaRPr lang="zh-TW" altLang="en-US"/>
        </a:p>
      </dgm:t>
    </dgm:pt>
    <dgm:pt modelId="{C897AB61-5501-4963-8B0B-6F7E4ADA6695}" type="pres">
      <dgm:prSet presAssocID="{8BDB8C46-86C2-496E-A9DC-4ABAD884179F}" presName="childShp" presStyleLbl="bgAccFollowNode1" presStyleIdx="2" presStyleCnt="5">
        <dgm:presLayoutVars>
          <dgm:bulletEnabled val="1"/>
        </dgm:presLayoutVars>
      </dgm:prSet>
      <dgm:spPr/>
      <dgm:t>
        <a:bodyPr/>
        <a:lstStyle/>
        <a:p>
          <a:endParaRPr lang="zh-TW" altLang="en-US"/>
        </a:p>
      </dgm:t>
    </dgm:pt>
    <dgm:pt modelId="{96E7CE03-324A-4A3A-A93F-8C8D6E982A90}" type="pres">
      <dgm:prSet presAssocID="{DBD76EC5-1029-4D4C-8404-45095727747A}" presName="spacing" presStyleCnt="0"/>
      <dgm:spPr/>
    </dgm:pt>
    <dgm:pt modelId="{EA05E0AA-6545-4C9B-A3B3-0C522BDF6F89}" type="pres">
      <dgm:prSet presAssocID="{A11715E0-C46F-4A84-8835-2B89883B75DA}" presName="linNode" presStyleCnt="0"/>
      <dgm:spPr/>
    </dgm:pt>
    <dgm:pt modelId="{FF9777B1-5632-4530-A390-B0159283520A}" type="pres">
      <dgm:prSet presAssocID="{A11715E0-C46F-4A84-8835-2B89883B75DA}" presName="parentShp" presStyleLbl="node1" presStyleIdx="3" presStyleCnt="5" custLinFactY="8866" custLinFactNeighborY="100000">
        <dgm:presLayoutVars>
          <dgm:bulletEnabled val="1"/>
        </dgm:presLayoutVars>
      </dgm:prSet>
      <dgm:spPr/>
      <dgm:t>
        <a:bodyPr/>
        <a:lstStyle/>
        <a:p>
          <a:endParaRPr lang="zh-TW" altLang="en-US"/>
        </a:p>
      </dgm:t>
    </dgm:pt>
    <dgm:pt modelId="{5C11BAAB-9173-4B3F-9FEE-04068AFF6D6C}" type="pres">
      <dgm:prSet presAssocID="{A11715E0-C46F-4A84-8835-2B89883B75DA}" presName="childShp" presStyleLbl="bgAccFollowNode1" presStyleIdx="3" presStyleCnt="5">
        <dgm:presLayoutVars>
          <dgm:bulletEnabled val="1"/>
        </dgm:presLayoutVars>
      </dgm:prSet>
      <dgm:spPr/>
      <dgm:t>
        <a:bodyPr/>
        <a:lstStyle/>
        <a:p>
          <a:endParaRPr lang="zh-TW" altLang="en-US"/>
        </a:p>
      </dgm:t>
    </dgm:pt>
    <dgm:pt modelId="{E9B24658-F4AB-43C8-B590-F5AEF778E5C8}" type="pres">
      <dgm:prSet presAssocID="{AF4FDB3C-88EF-491A-B411-839F292B235D}" presName="spacing" presStyleCnt="0"/>
      <dgm:spPr/>
    </dgm:pt>
    <dgm:pt modelId="{0699EE7E-03A0-4911-BA2C-52A063F8A3EA}" type="pres">
      <dgm:prSet presAssocID="{2C498FD5-9B07-44D5-B63F-D2B27B0A0A34}" presName="linNode" presStyleCnt="0"/>
      <dgm:spPr/>
    </dgm:pt>
    <dgm:pt modelId="{B4B39471-12E7-4DED-966E-E078574A2A16}" type="pres">
      <dgm:prSet presAssocID="{2C498FD5-9B07-44D5-B63F-D2B27B0A0A34}" presName="parentShp" presStyleLbl="node1" presStyleIdx="4" presStyleCnt="5" custLinFactY="-10895" custLinFactNeighborY="-100000">
        <dgm:presLayoutVars>
          <dgm:bulletEnabled val="1"/>
        </dgm:presLayoutVars>
      </dgm:prSet>
      <dgm:spPr/>
      <dgm:t>
        <a:bodyPr/>
        <a:lstStyle/>
        <a:p>
          <a:endParaRPr lang="zh-TW" altLang="en-US"/>
        </a:p>
      </dgm:t>
    </dgm:pt>
    <dgm:pt modelId="{0E15F3C2-718E-41EE-B7A7-19FE0CC3168E}" type="pres">
      <dgm:prSet presAssocID="{2C498FD5-9B07-44D5-B63F-D2B27B0A0A34}" presName="childShp" presStyleLbl="bgAccFollowNode1" presStyleIdx="4" presStyleCnt="5">
        <dgm:presLayoutVars>
          <dgm:bulletEnabled val="1"/>
        </dgm:presLayoutVars>
      </dgm:prSet>
      <dgm:spPr/>
      <dgm:t>
        <a:bodyPr/>
        <a:lstStyle/>
        <a:p>
          <a:endParaRPr lang="zh-TW" altLang="en-US"/>
        </a:p>
      </dgm:t>
    </dgm:pt>
  </dgm:ptLst>
  <dgm:cxnLst>
    <dgm:cxn modelId="{6DD4E4CF-CAFE-4839-9EDB-A8C08A8191BC}" srcId="{8BDB8C46-86C2-496E-A9DC-4ABAD884179F}" destId="{AEA0D604-B86F-462A-9837-BD3427F8A560}" srcOrd="2" destOrd="0" parTransId="{0348F8EF-9C8C-4BA2-92FB-5918F6144D91}" sibTransId="{40996A50-C43B-4213-BFB4-F8D3BC77E393}"/>
    <dgm:cxn modelId="{32C1875D-6F74-43A1-97CF-EF3762A0A12B}" type="presOf" srcId="{C35D8520-B4B6-4F40-8638-F6A8EFD720B1}" destId="{0E15F3C2-718E-41EE-B7A7-19FE0CC3168E}" srcOrd="0" destOrd="0" presId="urn:microsoft.com/office/officeart/2005/8/layout/vList6"/>
    <dgm:cxn modelId="{0D5FAC14-CFBB-4037-AC85-50BA099CF1A6}" srcId="{F6D92BEE-0565-4E46-9469-8E83961714D4}" destId="{4E67BA4D-9469-4154-8D03-8B2C54167CC7}" srcOrd="0" destOrd="0" parTransId="{CA20142B-12A4-46FA-A772-DC9CD19B7F50}" sibTransId="{3AAEE24E-39C2-4BB3-8869-83A666FB8293}"/>
    <dgm:cxn modelId="{28FB7FCE-3DB0-4405-AA2E-06DDEDA58AE7}" type="presOf" srcId="{4E67BA4D-9469-4154-8D03-8B2C54167CC7}" destId="{AD475728-8927-4B41-936B-53E76C6DBAD0}" srcOrd="0" destOrd="0" presId="urn:microsoft.com/office/officeart/2005/8/layout/vList6"/>
    <dgm:cxn modelId="{6D5E890A-6BB8-47E9-AF8D-EAD9C35B2359}" type="presOf" srcId="{2ED00221-8492-4D5D-A099-AD6B2AEC1EB2}" destId="{A3486F0F-CB01-4FF3-9126-9554896C701B}" srcOrd="0" destOrd="2" presId="urn:microsoft.com/office/officeart/2005/8/layout/vList6"/>
    <dgm:cxn modelId="{2299B0EB-6034-4E64-A519-FBB21296D501}" srcId="{A11715E0-C46F-4A84-8835-2B89883B75DA}" destId="{F470D7DC-E899-4460-8270-22ECAF06EDE0}" srcOrd="0" destOrd="0" parTransId="{BEBB1786-4D24-44BD-9BC6-44E72CBABDD9}" sibTransId="{F9830B9A-8348-484E-A7BE-14620C955220}"/>
    <dgm:cxn modelId="{A9044B26-9903-433D-B339-1C30190F246D}" srcId="{F6D92BEE-0565-4E46-9469-8E83961714D4}" destId="{A11715E0-C46F-4A84-8835-2B89883B75DA}" srcOrd="3" destOrd="0" parTransId="{46F05E96-9EA5-4D39-AD86-643D33357BC5}" sibTransId="{AF4FDB3C-88EF-491A-B411-839F292B235D}"/>
    <dgm:cxn modelId="{0BABAA48-E6AA-430D-BF8E-9BF81A82F953}" type="presOf" srcId="{9FE04423-A036-425F-BED9-6D0705934548}" destId="{A3486F0F-CB01-4FF3-9126-9554896C701B}" srcOrd="0" destOrd="1" presId="urn:microsoft.com/office/officeart/2005/8/layout/vList6"/>
    <dgm:cxn modelId="{0A37F25C-7A2C-4A3E-A649-788E0A7D780D}" type="presOf" srcId="{F470D7DC-E899-4460-8270-22ECAF06EDE0}" destId="{5C11BAAB-9173-4B3F-9FEE-04068AFF6D6C}" srcOrd="0" destOrd="0" presId="urn:microsoft.com/office/officeart/2005/8/layout/vList6"/>
    <dgm:cxn modelId="{93AFC56F-1FBA-4114-9F85-97D81BCFFFC7}" type="presOf" srcId="{7DC3BC15-22D6-4CF8-8E85-11501743BDFD}" destId="{C897AB61-5501-4963-8B0B-6F7E4ADA6695}" srcOrd="0" destOrd="0" presId="urn:microsoft.com/office/officeart/2005/8/layout/vList6"/>
    <dgm:cxn modelId="{BA4D5F30-5C74-45E3-9B56-BAE86383FADB}" srcId="{F6D92BEE-0565-4E46-9469-8E83961714D4}" destId="{11C405A0-9432-4CA7-84C6-B88EFC9D69F5}" srcOrd="1" destOrd="0" parTransId="{A54E094F-85BE-4826-8166-75C596AD8634}" sibTransId="{86DAC688-68F4-4515-92BB-61620A241515}"/>
    <dgm:cxn modelId="{EAD88DC4-7E77-4F12-86D3-17CC7AD82C81}" type="presOf" srcId="{52AA3519-5829-4E26-A151-A4A6329F345B}" destId="{C897AB61-5501-4963-8B0B-6F7E4ADA6695}" srcOrd="0" destOrd="1" presId="urn:microsoft.com/office/officeart/2005/8/layout/vList6"/>
    <dgm:cxn modelId="{606DFD9E-1689-45A8-91E0-13B9A5A2A942}" type="presOf" srcId="{11C405A0-9432-4CA7-84C6-B88EFC9D69F5}" destId="{9A5BF3B7-E445-4ECB-8A2E-3979188AFB16}" srcOrd="0" destOrd="0" presId="urn:microsoft.com/office/officeart/2005/8/layout/vList6"/>
    <dgm:cxn modelId="{C4524200-0E07-44C8-A7E3-E370B5B4F2FB}" srcId="{2C498FD5-9B07-44D5-B63F-D2B27B0A0A34}" destId="{C35D8520-B4B6-4F40-8638-F6A8EFD720B1}" srcOrd="0" destOrd="0" parTransId="{2FD67E99-2F38-46A0-8973-3757CACF581E}" sibTransId="{80B7A0E0-BDD5-46CF-987B-AB211E919213}"/>
    <dgm:cxn modelId="{769371FC-414C-4C86-8BE6-F3EAC3402CFD}" srcId="{11C405A0-9432-4CA7-84C6-B88EFC9D69F5}" destId="{EC163EB7-9CEF-46C8-BAB0-26C46C549D9B}" srcOrd="0" destOrd="0" parTransId="{2D7472DD-6935-47B6-9B7E-13AB0CAFB8E4}" sibTransId="{DBF349CE-CB73-499F-B309-E99976C3B79E}"/>
    <dgm:cxn modelId="{AC6CCF9D-1F86-4248-BCBC-10F3C4783CDD}" type="presOf" srcId="{8BDB8C46-86C2-496E-A9DC-4ABAD884179F}" destId="{35C1E784-C114-428F-9828-9C5C98DB3330}" srcOrd="0" destOrd="0" presId="urn:microsoft.com/office/officeart/2005/8/layout/vList6"/>
    <dgm:cxn modelId="{603799A0-7CA2-43CB-A61F-F7578A181E7E}" type="presOf" srcId="{2C498FD5-9B07-44D5-B63F-D2B27B0A0A34}" destId="{B4B39471-12E7-4DED-966E-E078574A2A16}" srcOrd="0" destOrd="0" presId="urn:microsoft.com/office/officeart/2005/8/layout/vList6"/>
    <dgm:cxn modelId="{521415DF-D644-4B9A-B647-765E668B195C}" type="presOf" srcId="{AEA0D604-B86F-462A-9837-BD3427F8A560}" destId="{C897AB61-5501-4963-8B0B-6F7E4ADA6695}" srcOrd="0" destOrd="2" presId="urn:microsoft.com/office/officeart/2005/8/layout/vList6"/>
    <dgm:cxn modelId="{420C0E80-DA6E-4DE2-ADD2-CEF780391D7E}" srcId="{8BDB8C46-86C2-496E-A9DC-4ABAD884179F}" destId="{52AA3519-5829-4E26-A151-A4A6329F345B}" srcOrd="1" destOrd="0" parTransId="{B0108C8D-4280-4AA1-9469-1F5F445EF788}" sibTransId="{33BC9D8F-8B5B-4847-A60A-AA53B64E1A63}"/>
    <dgm:cxn modelId="{56C59DD9-8DC2-47D1-B8B6-54D515F454B1}" srcId="{F6D92BEE-0565-4E46-9469-8E83961714D4}" destId="{2C498FD5-9B07-44D5-B63F-D2B27B0A0A34}" srcOrd="4" destOrd="0" parTransId="{0522AF68-87D2-4907-A293-2EF8C37F2C1F}" sibTransId="{97AE1C83-2BE5-4580-8BD4-C6BA24CF59BA}"/>
    <dgm:cxn modelId="{F664A8C6-B021-479A-B837-98D3EFF57C7B}" srcId="{8BDB8C46-86C2-496E-A9DC-4ABAD884179F}" destId="{7DC3BC15-22D6-4CF8-8E85-11501743BDFD}" srcOrd="0" destOrd="0" parTransId="{74B2B31E-CA1A-48E9-A0A5-88B064459D69}" sibTransId="{5DA2437B-F1E5-4D96-B5AB-DDF7B9E59946}"/>
    <dgm:cxn modelId="{EB8A0D92-EF89-46B2-8EA6-D2812F2FF9F9}" type="presOf" srcId="{F6D92BEE-0565-4E46-9469-8E83961714D4}" destId="{F48625CB-E0B0-4CA8-9236-5B8C94025E03}" srcOrd="0" destOrd="0" presId="urn:microsoft.com/office/officeart/2005/8/layout/vList6"/>
    <dgm:cxn modelId="{596CF433-228A-4BE7-96C1-588399471C90}" type="presOf" srcId="{EC163EB7-9CEF-46C8-BAB0-26C46C549D9B}" destId="{271FED12-7652-453A-97BC-681126124F94}" srcOrd="0" destOrd="0" presId="urn:microsoft.com/office/officeart/2005/8/layout/vList6"/>
    <dgm:cxn modelId="{E94C7871-437D-459C-A81A-E4C0CDF81045}" type="presOf" srcId="{601AFA9F-B8B6-4870-A1FC-2B1414D77645}" destId="{A3486F0F-CB01-4FF3-9126-9554896C701B}" srcOrd="0" destOrd="0" presId="urn:microsoft.com/office/officeart/2005/8/layout/vList6"/>
    <dgm:cxn modelId="{DAC6B3D6-B94E-4B4E-8B4B-42875F7FD04A}" srcId="{4E67BA4D-9469-4154-8D03-8B2C54167CC7}" destId="{2ED00221-8492-4D5D-A099-AD6B2AEC1EB2}" srcOrd="2" destOrd="0" parTransId="{3B2EB569-E3D7-4090-989D-46CF9E8A1EC7}" sibTransId="{5F92FAA8-FAA7-4208-80AA-F1CBF8580D62}"/>
    <dgm:cxn modelId="{788EDF3C-930F-4AD2-9FEF-AFFFD8837F37}" srcId="{4E67BA4D-9469-4154-8D03-8B2C54167CC7}" destId="{601AFA9F-B8B6-4870-A1FC-2B1414D77645}" srcOrd="0" destOrd="0" parTransId="{608E743D-CF5F-4B49-AD61-8FE930BBA244}" sibTransId="{736BFB3F-5C9F-4D7F-AB82-91C62D35D5D1}"/>
    <dgm:cxn modelId="{81C295DE-BE86-4E78-8CC0-E1FA2398CB6E}" type="presOf" srcId="{A11715E0-C46F-4A84-8835-2B89883B75DA}" destId="{FF9777B1-5632-4530-A390-B0159283520A}" srcOrd="0" destOrd="0" presId="urn:microsoft.com/office/officeart/2005/8/layout/vList6"/>
    <dgm:cxn modelId="{60C02C37-C868-4253-B25F-64486AD9C59E}" srcId="{F6D92BEE-0565-4E46-9469-8E83961714D4}" destId="{8BDB8C46-86C2-496E-A9DC-4ABAD884179F}" srcOrd="2" destOrd="0" parTransId="{0A43B02A-5FBE-4ABF-A448-BDBED144543D}" sibTransId="{DBD76EC5-1029-4D4C-8404-45095727747A}"/>
    <dgm:cxn modelId="{7F028761-605E-4E86-B78C-90C2521F8084}" srcId="{4E67BA4D-9469-4154-8D03-8B2C54167CC7}" destId="{9FE04423-A036-425F-BED9-6D0705934548}" srcOrd="1" destOrd="0" parTransId="{A35CA118-7FFB-451A-ABD2-D5CE56E79FBA}" sibTransId="{47BA8CFE-5A4B-4416-8E3D-1A6B6F543DEE}"/>
    <dgm:cxn modelId="{D8104859-891A-4DCC-8697-F66755D429F0}" type="presParOf" srcId="{F48625CB-E0B0-4CA8-9236-5B8C94025E03}" destId="{524DBC4D-D311-4D3A-8DC1-D24574D87948}" srcOrd="0" destOrd="0" presId="urn:microsoft.com/office/officeart/2005/8/layout/vList6"/>
    <dgm:cxn modelId="{90438191-648A-4B6B-8D6D-23FFA0D84584}" type="presParOf" srcId="{524DBC4D-D311-4D3A-8DC1-D24574D87948}" destId="{AD475728-8927-4B41-936B-53E76C6DBAD0}" srcOrd="0" destOrd="0" presId="urn:microsoft.com/office/officeart/2005/8/layout/vList6"/>
    <dgm:cxn modelId="{AA4FDE71-601E-40E2-B611-AE70F0786377}" type="presParOf" srcId="{524DBC4D-D311-4D3A-8DC1-D24574D87948}" destId="{A3486F0F-CB01-4FF3-9126-9554896C701B}" srcOrd="1" destOrd="0" presId="urn:microsoft.com/office/officeart/2005/8/layout/vList6"/>
    <dgm:cxn modelId="{FD5EA50A-E9B2-4BAF-AA14-5AA9CA72478C}" type="presParOf" srcId="{F48625CB-E0B0-4CA8-9236-5B8C94025E03}" destId="{E4F8436B-6107-491C-9CE1-62828BECE788}" srcOrd="1" destOrd="0" presId="urn:microsoft.com/office/officeart/2005/8/layout/vList6"/>
    <dgm:cxn modelId="{9A78DE24-8A6D-40A9-8408-1F50F98EF53C}" type="presParOf" srcId="{F48625CB-E0B0-4CA8-9236-5B8C94025E03}" destId="{6891342F-2EFC-414D-B8C1-57453218E2F8}" srcOrd="2" destOrd="0" presId="urn:microsoft.com/office/officeart/2005/8/layout/vList6"/>
    <dgm:cxn modelId="{336DEB92-F513-4E62-9D3E-3CDABF935AFA}" type="presParOf" srcId="{6891342F-2EFC-414D-B8C1-57453218E2F8}" destId="{9A5BF3B7-E445-4ECB-8A2E-3979188AFB16}" srcOrd="0" destOrd="0" presId="urn:microsoft.com/office/officeart/2005/8/layout/vList6"/>
    <dgm:cxn modelId="{16B4F938-222D-476F-99AA-8E2B20D6E8BD}" type="presParOf" srcId="{6891342F-2EFC-414D-B8C1-57453218E2F8}" destId="{271FED12-7652-453A-97BC-681126124F94}" srcOrd="1" destOrd="0" presId="urn:microsoft.com/office/officeart/2005/8/layout/vList6"/>
    <dgm:cxn modelId="{AD969E6B-AC3C-43F9-9547-44BCF67DAF17}" type="presParOf" srcId="{F48625CB-E0B0-4CA8-9236-5B8C94025E03}" destId="{34D1F70A-DAAF-4020-9B38-4A08DD72F07D}" srcOrd="3" destOrd="0" presId="urn:microsoft.com/office/officeart/2005/8/layout/vList6"/>
    <dgm:cxn modelId="{81C3CC51-51A2-43F5-9924-E0EDCB73D395}" type="presParOf" srcId="{F48625CB-E0B0-4CA8-9236-5B8C94025E03}" destId="{0C2AC64F-2B2F-424E-AE02-E2C0538A9C71}" srcOrd="4" destOrd="0" presId="urn:microsoft.com/office/officeart/2005/8/layout/vList6"/>
    <dgm:cxn modelId="{9A360D2D-97C7-49E4-B17E-157A48D9716C}" type="presParOf" srcId="{0C2AC64F-2B2F-424E-AE02-E2C0538A9C71}" destId="{35C1E784-C114-428F-9828-9C5C98DB3330}" srcOrd="0" destOrd="0" presId="urn:microsoft.com/office/officeart/2005/8/layout/vList6"/>
    <dgm:cxn modelId="{DDEC0B54-0EF8-4EDB-AC50-E5CF0C39BAB5}" type="presParOf" srcId="{0C2AC64F-2B2F-424E-AE02-E2C0538A9C71}" destId="{C897AB61-5501-4963-8B0B-6F7E4ADA6695}" srcOrd="1" destOrd="0" presId="urn:microsoft.com/office/officeart/2005/8/layout/vList6"/>
    <dgm:cxn modelId="{E1B2FA3F-4964-421E-862A-CE96C962537D}" type="presParOf" srcId="{F48625CB-E0B0-4CA8-9236-5B8C94025E03}" destId="{96E7CE03-324A-4A3A-A93F-8C8D6E982A90}" srcOrd="5" destOrd="0" presId="urn:microsoft.com/office/officeart/2005/8/layout/vList6"/>
    <dgm:cxn modelId="{E4BD2162-E14D-4ED1-BC6B-9227202EE3E3}" type="presParOf" srcId="{F48625CB-E0B0-4CA8-9236-5B8C94025E03}" destId="{EA05E0AA-6545-4C9B-A3B3-0C522BDF6F89}" srcOrd="6" destOrd="0" presId="urn:microsoft.com/office/officeart/2005/8/layout/vList6"/>
    <dgm:cxn modelId="{19E5598E-65CE-4945-9460-1C236913EA40}" type="presParOf" srcId="{EA05E0AA-6545-4C9B-A3B3-0C522BDF6F89}" destId="{FF9777B1-5632-4530-A390-B0159283520A}" srcOrd="0" destOrd="0" presId="urn:microsoft.com/office/officeart/2005/8/layout/vList6"/>
    <dgm:cxn modelId="{082C9243-C3B1-4159-9CCD-88E4D9F45CF1}" type="presParOf" srcId="{EA05E0AA-6545-4C9B-A3B3-0C522BDF6F89}" destId="{5C11BAAB-9173-4B3F-9FEE-04068AFF6D6C}" srcOrd="1" destOrd="0" presId="urn:microsoft.com/office/officeart/2005/8/layout/vList6"/>
    <dgm:cxn modelId="{F4887117-873A-4014-AF6D-78747E8B8BE4}" type="presParOf" srcId="{F48625CB-E0B0-4CA8-9236-5B8C94025E03}" destId="{E9B24658-F4AB-43C8-B590-F5AEF778E5C8}" srcOrd="7" destOrd="0" presId="urn:microsoft.com/office/officeart/2005/8/layout/vList6"/>
    <dgm:cxn modelId="{F0EFCD37-D678-4160-8121-08320959C175}" type="presParOf" srcId="{F48625CB-E0B0-4CA8-9236-5B8C94025E03}" destId="{0699EE7E-03A0-4911-BA2C-52A063F8A3EA}" srcOrd="8" destOrd="0" presId="urn:microsoft.com/office/officeart/2005/8/layout/vList6"/>
    <dgm:cxn modelId="{2FEF699F-B1AF-44F5-B950-BF3961C43076}" type="presParOf" srcId="{0699EE7E-03A0-4911-BA2C-52A063F8A3EA}" destId="{B4B39471-12E7-4DED-966E-E078574A2A16}" srcOrd="0" destOrd="0" presId="urn:microsoft.com/office/officeart/2005/8/layout/vList6"/>
    <dgm:cxn modelId="{648A956E-5D4C-4992-8D5D-BE0F93476F2A}" type="presParOf" srcId="{0699EE7E-03A0-4911-BA2C-52A063F8A3EA}" destId="{0E15F3C2-718E-41EE-B7A7-19FE0CC3168E}"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B9190-F72E-4389-8BF5-3759F73C6576}">
      <dsp:nvSpPr>
        <dsp:cNvPr id="0" name=""/>
        <dsp:cNvSpPr/>
      </dsp:nvSpPr>
      <dsp:spPr>
        <a:xfrm>
          <a:off x="5044193" y="2917060"/>
          <a:ext cx="3261606" cy="2044653"/>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204164"/>
              <a:satOff val="-2928"/>
              <a:lumOff val="1707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altLang="en-US" sz="1600" kern="1200" dirty="0" smtClean="0"/>
            <a:t>2013</a:t>
          </a:r>
          <a:r>
            <a:rPr lang="zh-CN" altLang="en-US" sz="1600" kern="1200" dirty="0" smtClean="0"/>
            <a:t>年，收入下降幅度低于成本下降幅度，集团综合毛利率水平同比增加了约</a:t>
          </a:r>
          <a:r>
            <a:rPr lang="en-US" altLang="zh-CN" sz="1600" kern="1200" dirty="0" smtClean="0"/>
            <a:t>3.49</a:t>
          </a:r>
          <a:r>
            <a:rPr lang="zh-CN" altLang="en-US" sz="1600" kern="1200" dirty="0" smtClean="0"/>
            <a:t>个百分点，盈利能力有所提升</a:t>
          </a:r>
          <a:endParaRPr lang="zh-TW" altLang="en-US" sz="1600" kern="1200" dirty="0"/>
        </a:p>
      </dsp:txBody>
      <dsp:txXfrm>
        <a:off x="6067589" y="3473137"/>
        <a:ext cx="2193296" cy="1443662"/>
      </dsp:txXfrm>
    </dsp:sp>
    <dsp:sp modelId="{A0E2501E-32DE-4EB6-9D5C-292553879725}">
      <dsp:nvSpPr>
        <dsp:cNvPr id="0" name=""/>
        <dsp:cNvSpPr/>
      </dsp:nvSpPr>
      <dsp:spPr>
        <a:xfrm>
          <a:off x="0" y="2879810"/>
          <a:ext cx="3732110" cy="2148687"/>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zh-CN" altLang="en-US" sz="1600" kern="1200" dirty="0" smtClean="0"/>
            <a:t>本公司与</a:t>
          </a:r>
          <a:r>
            <a:rPr lang="en-US" altLang="zh-CN" sz="1600" kern="1200" dirty="0" smtClean="0"/>
            <a:t>2012</a:t>
          </a:r>
          <a:r>
            <a:rPr lang="zh-CN" altLang="en-US" sz="1600" kern="1200" dirty="0" smtClean="0"/>
            <a:t>年下半年出售的镇江支线在本年度完成相关手续，本公司将镇江支线出售的收益约人民币</a:t>
          </a:r>
          <a:r>
            <a:rPr lang="en-US" altLang="zh-CN" sz="1600" kern="1200" dirty="0" smtClean="0"/>
            <a:t>8876</a:t>
          </a:r>
          <a:r>
            <a:rPr lang="zh-CN" altLang="en-US" sz="1600" kern="1200" dirty="0" smtClean="0"/>
            <a:t>万元确认计入</a:t>
          </a:r>
          <a:r>
            <a:rPr lang="en-US" altLang="zh-CN" sz="1600" kern="1200" dirty="0" smtClean="0"/>
            <a:t>2013</a:t>
          </a:r>
          <a:r>
            <a:rPr lang="zh-CN" altLang="en-US" sz="1600" kern="1200" dirty="0" smtClean="0"/>
            <a:t>年业绩</a:t>
          </a:r>
          <a:endParaRPr lang="zh-TW" altLang="en-US" sz="1600" kern="1200" dirty="0"/>
        </a:p>
      </dsp:txBody>
      <dsp:txXfrm>
        <a:off x="47200" y="3464182"/>
        <a:ext cx="2518077" cy="1517115"/>
      </dsp:txXfrm>
    </dsp:sp>
    <dsp:sp modelId="{4683CAE4-45D9-48F4-BF35-229039892834}">
      <dsp:nvSpPr>
        <dsp:cNvPr id="0" name=""/>
        <dsp:cNvSpPr/>
      </dsp:nvSpPr>
      <dsp:spPr>
        <a:xfrm>
          <a:off x="4824179" y="-52471"/>
          <a:ext cx="3431309" cy="1535105"/>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102082"/>
              <a:satOff val="-1464"/>
              <a:lumOff val="853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altLang="en-US" sz="1600" kern="1200" dirty="0" smtClean="0"/>
            <a:t>2013</a:t>
          </a:r>
          <a:r>
            <a:rPr lang="zh-CN" altLang="en-US" sz="1600" kern="1200" dirty="0" smtClean="0"/>
            <a:t>年本集团实现投资收益约</a:t>
          </a:r>
          <a:r>
            <a:rPr lang="en-US" altLang="zh-CN" sz="1600" kern="1200" dirty="0" smtClean="0"/>
            <a:t>3.15</a:t>
          </a:r>
          <a:r>
            <a:rPr lang="zh-CN" altLang="en-US" sz="1600" kern="1200" dirty="0" smtClean="0"/>
            <a:t>亿元，同比增加</a:t>
          </a:r>
          <a:r>
            <a:rPr lang="en-US" altLang="zh-CN" sz="1600" kern="1200" dirty="0" smtClean="0"/>
            <a:t>1.54</a:t>
          </a:r>
          <a:r>
            <a:rPr lang="zh-CN" altLang="en-US" sz="1600" kern="1200" dirty="0" smtClean="0"/>
            <a:t>亿元，增幅约</a:t>
          </a:r>
          <a:r>
            <a:rPr lang="en-US" altLang="zh-CN" sz="1600" kern="1200" dirty="0" smtClean="0"/>
            <a:t>95.36%</a:t>
          </a:r>
          <a:endParaRPr lang="zh-TW" altLang="en-US" sz="1600" kern="1200" dirty="0"/>
        </a:p>
      </dsp:txBody>
      <dsp:txXfrm>
        <a:off x="5887293" y="-18750"/>
        <a:ext cx="2334474" cy="1083887"/>
      </dsp:txXfrm>
    </dsp:sp>
    <dsp:sp modelId="{0848DA14-F5EB-47A0-BB00-2B1E0E86A226}">
      <dsp:nvSpPr>
        <dsp:cNvPr id="0" name=""/>
        <dsp:cNvSpPr/>
      </dsp:nvSpPr>
      <dsp:spPr>
        <a:xfrm>
          <a:off x="120149" y="-75498"/>
          <a:ext cx="3603476" cy="1535105"/>
        </a:xfrm>
        <a:prstGeom prst="roundRect">
          <a:avLst>
            <a:gd name="adj" fmla="val 10000"/>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zh-CN" altLang="en-US" sz="1600" kern="1200" dirty="0" smtClean="0"/>
            <a:t>在交通流量恢复的带动下，利润率较高公路收费业务同比增长约</a:t>
          </a:r>
          <a:r>
            <a:rPr lang="en-US" altLang="zh-CN" sz="1600" kern="1200" dirty="0" smtClean="0"/>
            <a:t>4.97%</a:t>
          </a:r>
          <a:r>
            <a:rPr lang="zh-CN" altLang="en-US" sz="1600" kern="1200" dirty="0" smtClean="0"/>
            <a:t>，带动业绩提升</a:t>
          </a:r>
          <a:endParaRPr lang="zh-TW" altLang="en-US" sz="1600" kern="1200" dirty="0"/>
        </a:p>
      </dsp:txBody>
      <dsp:txXfrm>
        <a:off x="153870" y="-41777"/>
        <a:ext cx="2454991" cy="1083887"/>
      </dsp:txXfrm>
    </dsp:sp>
    <dsp:sp modelId="{385AD7BD-80DD-44EE-A498-9DA0661FA4D8}">
      <dsp:nvSpPr>
        <dsp:cNvPr id="0" name=""/>
        <dsp:cNvSpPr/>
      </dsp:nvSpPr>
      <dsp:spPr>
        <a:xfrm>
          <a:off x="2027737" y="351337"/>
          <a:ext cx="2077190" cy="2077190"/>
        </a:xfrm>
        <a:prstGeom prst="pieWedge">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zh-CN" altLang="en-US" sz="2200" kern="1200" dirty="0" smtClean="0"/>
            <a:t>主营业务收入稳步增长</a:t>
          </a:r>
          <a:endParaRPr lang="zh-TW" altLang="en-US" sz="2200" kern="1200" dirty="0"/>
        </a:p>
      </dsp:txBody>
      <dsp:txXfrm>
        <a:off x="2636132" y="959732"/>
        <a:ext cx="1468795" cy="1468795"/>
      </dsp:txXfrm>
    </dsp:sp>
    <dsp:sp modelId="{5B38333F-DAA8-4EAE-80D7-7880AFE5C6F9}">
      <dsp:nvSpPr>
        <dsp:cNvPr id="0" name=""/>
        <dsp:cNvSpPr/>
      </dsp:nvSpPr>
      <dsp:spPr>
        <a:xfrm rot="5400000">
          <a:off x="4200872" y="351337"/>
          <a:ext cx="2077190" cy="2077190"/>
        </a:xfrm>
        <a:prstGeom prst="pieWedge">
          <a:avLst/>
        </a:prstGeom>
        <a:gradFill rotWithShape="0">
          <a:gsLst>
            <a:gs pos="0">
              <a:schemeClr val="accent1">
                <a:shade val="80000"/>
                <a:hueOff val="102082"/>
                <a:satOff val="-1464"/>
                <a:lumOff val="8538"/>
                <a:alphaOff val="0"/>
                <a:shade val="51000"/>
                <a:satMod val="130000"/>
              </a:schemeClr>
            </a:gs>
            <a:gs pos="80000">
              <a:schemeClr val="accent1">
                <a:shade val="80000"/>
                <a:hueOff val="102082"/>
                <a:satOff val="-1464"/>
                <a:lumOff val="8538"/>
                <a:alphaOff val="0"/>
                <a:shade val="93000"/>
                <a:satMod val="130000"/>
              </a:schemeClr>
            </a:gs>
            <a:gs pos="100000">
              <a:schemeClr val="accent1">
                <a:shade val="80000"/>
                <a:hueOff val="102082"/>
                <a:satOff val="-1464"/>
                <a:lumOff val="853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zh-CN" altLang="en-US" sz="2200" kern="1200" dirty="0" smtClean="0"/>
            <a:t>投</a:t>
          </a:r>
          <a:r>
            <a:rPr lang="zh-CN" altLang="en-US" sz="2200" kern="1200" smtClean="0"/>
            <a:t>资收益大幅增长</a:t>
          </a:r>
          <a:endParaRPr lang="zh-TW" altLang="en-US" sz="2200" kern="1200" dirty="0"/>
        </a:p>
      </dsp:txBody>
      <dsp:txXfrm rot="-5400000">
        <a:off x="4200872" y="959732"/>
        <a:ext cx="1468795" cy="1468795"/>
      </dsp:txXfrm>
    </dsp:sp>
    <dsp:sp modelId="{5B25EBBB-1C0F-4B1A-A390-362833C2452E}">
      <dsp:nvSpPr>
        <dsp:cNvPr id="0" name=""/>
        <dsp:cNvSpPr/>
      </dsp:nvSpPr>
      <dsp:spPr>
        <a:xfrm rot="10800000">
          <a:off x="4200872" y="2524472"/>
          <a:ext cx="2077190" cy="2077190"/>
        </a:xfrm>
        <a:prstGeom prst="pieWedge">
          <a:avLst/>
        </a:prstGeom>
        <a:gradFill rotWithShape="0">
          <a:gsLst>
            <a:gs pos="0">
              <a:schemeClr val="accent1">
                <a:shade val="80000"/>
                <a:hueOff val="204164"/>
                <a:satOff val="-2928"/>
                <a:lumOff val="17077"/>
                <a:alphaOff val="0"/>
                <a:shade val="51000"/>
                <a:satMod val="130000"/>
              </a:schemeClr>
            </a:gs>
            <a:gs pos="80000">
              <a:schemeClr val="accent1">
                <a:shade val="80000"/>
                <a:hueOff val="204164"/>
                <a:satOff val="-2928"/>
                <a:lumOff val="17077"/>
                <a:alphaOff val="0"/>
                <a:shade val="93000"/>
                <a:satMod val="130000"/>
              </a:schemeClr>
            </a:gs>
            <a:gs pos="100000">
              <a:schemeClr val="accent1">
                <a:shade val="80000"/>
                <a:hueOff val="204164"/>
                <a:satOff val="-2928"/>
                <a:lumOff val="1707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zh-CN" altLang="en-US" sz="2200" kern="1200" dirty="0" smtClean="0"/>
            <a:t>成本得到有效控制</a:t>
          </a:r>
          <a:endParaRPr lang="zh-TW" altLang="en-US" sz="2200" kern="1200" dirty="0"/>
        </a:p>
      </dsp:txBody>
      <dsp:txXfrm rot="10800000">
        <a:off x="4200872" y="2524472"/>
        <a:ext cx="1468795" cy="1468795"/>
      </dsp:txXfrm>
    </dsp:sp>
    <dsp:sp modelId="{3F941FD6-3275-4D28-AFDF-6D84168F4AB0}">
      <dsp:nvSpPr>
        <dsp:cNvPr id="0" name=""/>
        <dsp:cNvSpPr/>
      </dsp:nvSpPr>
      <dsp:spPr>
        <a:xfrm rot="16200000">
          <a:off x="2027737" y="2524472"/>
          <a:ext cx="2077190" cy="2077190"/>
        </a:xfrm>
        <a:prstGeom prst="pieWedge">
          <a:avLst/>
        </a:prstGeom>
        <a:gradFill rotWithShape="0">
          <a:gsLst>
            <a:gs pos="0">
              <a:schemeClr val="accent1">
                <a:shade val="80000"/>
                <a:hueOff val="306246"/>
                <a:satOff val="-4392"/>
                <a:lumOff val="25615"/>
                <a:alphaOff val="0"/>
                <a:shade val="51000"/>
                <a:satMod val="130000"/>
              </a:schemeClr>
            </a:gs>
            <a:gs pos="80000">
              <a:schemeClr val="accent1">
                <a:shade val="80000"/>
                <a:hueOff val="306246"/>
                <a:satOff val="-4392"/>
                <a:lumOff val="25615"/>
                <a:alphaOff val="0"/>
                <a:shade val="93000"/>
                <a:satMod val="130000"/>
              </a:schemeClr>
            </a:gs>
            <a:gs pos="100000">
              <a:schemeClr val="accent1">
                <a:shade val="80000"/>
                <a:hueOff val="306246"/>
                <a:satOff val="-4392"/>
                <a:lumOff val="256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zh-CN" altLang="en-US" sz="2200" kern="1200" dirty="0" smtClean="0"/>
            <a:t>营业外 收入大幅 增长</a:t>
          </a:r>
          <a:endParaRPr lang="zh-TW" altLang="en-US" sz="2200" kern="1200" dirty="0"/>
        </a:p>
      </dsp:txBody>
      <dsp:txXfrm rot="5400000">
        <a:off x="2636132" y="2524472"/>
        <a:ext cx="1468795" cy="1468795"/>
      </dsp:txXfrm>
    </dsp:sp>
    <dsp:sp modelId="{C29CFA99-0498-42C3-9BC0-7E7309F20A3E}">
      <dsp:nvSpPr>
        <dsp:cNvPr id="0" name=""/>
        <dsp:cNvSpPr/>
      </dsp:nvSpPr>
      <dsp:spPr>
        <a:xfrm>
          <a:off x="3794308" y="2044751"/>
          <a:ext cx="717182" cy="623636"/>
        </a:xfrm>
        <a:prstGeom prst="circularArrow">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15015B01-332C-4D40-B586-470EFABAF0DF}">
      <dsp:nvSpPr>
        <dsp:cNvPr id="0" name=""/>
        <dsp:cNvSpPr/>
      </dsp:nvSpPr>
      <dsp:spPr>
        <a:xfrm rot="10800000">
          <a:off x="3794308" y="2284611"/>
          <a:ext cx="717182" cy="623636"/>
        </a:xfrm>
        <a:prstGeom prst="circularArrow">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BA8072-2C4F-4AA3-B5FB-1E51F393DFBF}">
      <dsp:nvSpPr>
        <dsp:cNvPr id="0" name=""/>
        <dsp:cNvSpPr/>
      </dsp:nvSpPr>
      <dsp:spPr>
        <a:xfrm>
          <a:off x="0" y="267141"/>
          <a:ext cx="8229600" cy="8158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zh-CN" sz="1400" kern="1200" dirty="0" smtClean="0"/>
            <a:t>本公司出资</a:t>
          </a:r>
          <a:r>
            <a:rPr lang="en-US" sz="1400" kern="1200" dirty="0" smtClean="0"/>
            <a:t>10</a:t>
          </a:r>
          <a:r>
            <a:rPr lang="zh-CN" sz="1400" kern="1200" dirty="0" smtClean="0"/>
            <a:t>亿元人民币参与江苏银行增资扩股，以</a:t>
          </a:r>
          <a:r>
            <a:rPr lang="en-US" sz="1400" kern="1200" dirty="0" smtClean="0"/>
            <a:t>5</a:t>
          </a:r>
          <a:r>
            <a:rPr lang="zh-CN" sz="1400" kern="1200" dirty="0" smtClean="0"/>
            <a:t>元</a:t>
          </a:r>
          <a:r>
            <a:rPr lang="en-US" sz="1400" kern="1200" dirty="0" smtClean="0"/>
            <a:t>/</a:t>
          </a:r>
          <a:r>
            <a:rPr lang="zh-CN" sz="1400" kern="1200" dirty="0" smtClean="0"/>
            <a:t>股的价格购买江苏银行非公开定向发行的</a:t>
          </a:r>
          <a:r>
            <a:rPr lang="en-US" sz="1400" kern="1200" dirty="0" smtClean="0"/>
            <a:t>2</a:t>
          </a:r>
          <a:r>
            <a:rPr lang="zh-CN" sz="1400" kern="1200" dirty="0" smtClean="0"/>
            <a:t>亿股股份，约占其扩大后股本的</a:t>
          </a:r>
          <a:r>
            <a:rPr lang="en-US" sz="1400" kern="1200" dirty="0" smtClean="0"/>
            <a:t>1.92</a:t>
          </a:r>
          <a:r>
            <a:rPr lang="en-US" altLang="zh-CN" sz="1400" kern="1200" dirty="0" smtClean="0"/>
            <a:t>%</a:t>
          </a:r>
          <a:endParaRPr lang="zh-TW" altLang="en-US" sz="1400" kern="1200" dirty="0"/>
        </a:p>
      </dsp:txBody>
      <dsp:txXfrm>
        <a:off x="0" y="267141"/>
        <a:ext cx="8229600" cy="815850"/>
      </dsp:txXfrm>
    </dsp:sp>
    <dsp:sp modelId="{4CD7256C-74DC-4741-AF5C-0EC74D760556}">
      <dsp:nvSpPr>
        <dsp:cNvPr id="0" name=""/>
        <dsp:cNvSpPr/>
      </dsp:nvSpPr>
      <dsp:spPr>
        <a:xfrm>
          <a:off x="411480" y="60501"/>
          <a:ext cx="5760720" cy="413280"/>
        </a:xfrm>
        <a:prstGeom prst="roundRect">
          <a:avLst/>
        </a:prstGeom>
        <a:solidFill>
          <a:srgbClr val="278ED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l" defTabSz="533400">
            <a:lnSpc>
              <a:spcPct val="90000"/>
            </a:lnSpc>
            <a:spcBef>
              <a:spcPct val="0"/>
            </a:spcBef>
            <a:spcAft>
              <a:spcPct val="35000"/>
            </a:spcAft>
          </a:pPr>
          <a:r>
            <a:rPr lang="zh-CN" sz="1200" b="1" kern="1200" dirty="0" smtClean="0"/>
            <a:t>参与江苏银行增资扩股</a:t>
          </a:r>
          <a:endParaRPr lang="zh-TW" altLang="en-US" sz="1200" kern="1200" dirty="0"/>
        </a:p>
      </dsp:txBody>
      <dsp:txXfrm>
        <a:off x="431655" y="80676"/>
        <a:ext cx="5720370" cy="372930"/>
      </dsp:txXfrm>
    </dsp:sp>
    <dsp:sp modelId="{76922693-BBAC-4BC6-9605-13E17F88638A}">
      <dsp:nvSpPr>
        <dsp:cNvPr id="0" name=""/>
        <dsp:cNvSpPr/>
      </dsp:nvSpPr>
      <dsp:spPr>
        <a:xfrm>
          <a:off x="0" y="1365231"/>
          <a:ext cx="8229600" cy="8599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zh-CN" sz="1400" kern="1200" dirty="0" smtClean="0"/>
            <a:t>公司于</a:t>
          </a:r>
          <a:r>
            <a:rPr lang="en-US" sz="1400" kern="1200" dirty="0" smtClean="0"/>
            <a:t>2013</a:t>
          </a:r>
          <a:r>
            <a:rPr lang="zh-CN" sz="1400" kern="1200" dirty="0" smtClean="0"/>
            <a:t>年</a:t>
          </a:r>
          <a:r>
            <a:rPr lang="en-US" sz="1400" kern="1200" dirty="0" smtClean="0"/>
            <a:t>8</a:t>
          </a:r>
          <a:r>
            <a:rPr lang="zh-CN" sz="1400" kern="1200" dirty="0" smtClean="0"/>
            <a:t>月</a:t>
          </a:r>
          <a:r>
            <a:rPr lang="en-US" sz="1400" kern="1200" dirty="0" smtClean="0"/>
            <a:t>23</a:t>
          </a:r>
          <a:r>
            <a:rPr lang="zh-CN" sz="1400" kern="1200" dirty="0" smtClean="0"/>
            <a:t>日受让苏州投资公司持有的宁沪投资公司</a:t>
          </a:r>
          <a:r>
            <a:rPr lang="en-US" sz="1400" kern="1200" dirty="0" smtClean="0"/>
            <a:t>5%</a:t>
          </a:r>
          <a:r>
            <a:rPr lang="zh-CN" sz="1400" kern="1200" dirty="0" smtClean="0"/>
            <a:t>股权</a:t>
          </a:r>
          <a:endParaRPr lang="zh-TW" altLang="en-US" sz="1400" kern="1200" dirty="0"/>
        </a:p>
        <a:p>
          <a:pPr marL="114300" lvl="1" indent="-114300" algn="l" defTabSz="622300">
            <a:lnSpc>
              <a:spcPct val="90000"/>
            </a:lnSpc>
            <a:spcBef>
              <a:spcPct val="0"/>
            </a:spcBef>
            <a:spcAft>
              <a:spcPct val="15000"/>
            </a:spcAft>
            <a:buChar char="••"/>
          </a:pPr>
          <a:r>
            <a:rPr lang="zh-TW" altLang="en-US" sz="1400" kern="1200" dirty="0" smtClean="0"/>
            <a:t>同</a:t>
          </a:r>
          <a:r>
            <a:rPr lang="zh-CN" sz="1400" kern="1200" dirty="0" smtClean="0"/>
            <a:t>年</a:t>
          </a:r>
          <a:r>
            <a:rPr lang="en-US" sz="1400" kern="1200" dirty="0" smtClean="0"/>
            <a:t>12</a:t>
          </a:r>
          <a:r>
            <a:rPr lang="zh-CN" sz="1400" kern="1200" dirty="0" smtClean="0"/>
            <a:t>月</a:t>
          </a:r>
          <a:r>
            <a:rPr lang="en-US" sz="1400" kern="1200" dirty="0" smtClean="0"/>
            <a:t>18</a:t>
          </a:r>
          <a:r>
            <a:rPr lang="zh-CN" sz="1400" kern="1200" dirty="0" smtClean="0"/>
            <a:t>日，宁沪投资公司成为本公司的全资子公司</a:t>
          </a:r>
          <a:endParaRPr lang="zh-TW" altLang="en-US" sz="1400" kern="1200" dirty="0"/>
        </a:p>
      </dsp:txBody>
      <dsp:txXfrm>
        <a:off x="0" y="1365231"/>
        <a:ext cx="8229600" cy="859950"/>
      </dsp:txXfrm>
    </dsp:sp>
    <dsp:sp modelId="{8FB10B1E-A03F-4D3D-85B9-FE240B80C7A1}">
      <dsp:nvSpPr>
        <dsp:cNvPr id="0" name=""/>
        <dsp:cNvSpPr/>
      </dsp:nvSpPr>
      <dsp:spPr>
        <a:xfrm>
          <a:off x="411480" y="1158591"/>
          <a:ext cx="5760720" cy="413280"/>
        </a:xfrm>
        <a:prstGeom prst="roundRect">
          <a:avLst/>
        </a:prstGeom>
        <a:solidFill>
          <a:srgbClr val="278ED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l" defTabSz="533400">
            <a:lnSpc>
              <a:spcPct val="90000"/>
            </a:lnSpc>
            <a:spcBef>
              <a:spcPct val="0"/>
            </a:spcBef>
            <a:spcAft>
              <a:spcPct val="35000"/>
            </a:spcAft>
          </a:pPr>
          <a:r>
            <a:rPr lang="zh-CN" sz="1200" b="1" kern="1200" dirty="0" smtClean="0"/>
            <a:t>受让宁沪投资公司</a:t>
          </a:r>
          <a:r>
            <a:rPr lang="en-US" sz="1200" b="1" kern="1200" dirty="0" smtClean="0"/>
            <a:t>5%</a:t>
          </a:r>
          <a:r>
            <a:rPr lang="zh-CN" sz="1200" b="1" kern="1200" dirty="0" smtClean="0"/>
            <a:t>股权</a:t>
          </a:r>
          <a:endParaRPr lang="zh-TW" altLang="en-US" sz="1200" kern="1200" dirty="0"/>
        </a:p>
      </dsp:txBody>
      <dsp:txXfrm>
        <a:off x="431655" y="1178766"/>
        <a:ext cx="5720370" cy="372930"/>
      </dsp:txXfrm>
    </dsp:sp>
    <dsp:sp modelId="{6EC1DB95-D53B-48CE-89F4-0438CEEDE783}">
      <dsp:nvSpPr>
        <dsp:cNvPr id="0" name=""/>
        <dsp:cNvSpPr/>
      </dsp:nvSpPr>
      <dsp:spPr>
        <a:xfrm>
          <a:off x="0" y="2507421"/>
          <a:ext cx="8229600" cy="8158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zh-CN" sz="1400" kern="1200" dirty="0" smtClean="0"/>
            <a:t>与江苏协鑫石油天然气有限公司合资设立江苏协鑫宁沪天燃气有限公司</a:t>
          </a:r>
          <a:r>
            <a:rPr lang="zh-CN" altLang="en-US" sz="1400" kern="1200" dirty="0" smtClean="0"/>
            <a:t>。</a:t>
          </a:r>
          <a:r>
            <a:rPr lang="zh-CN" sz="1400" kern="1200" dirty="0" smtClean="0"/>
            <a:t>本公司出资人民币</a:t>
          </a:r>
          <a:r>
            <a:rPr lang="en-US" sz="1400" kern="1200" dirty="0" smtClean="0"/>
            <a:t>1440</a:t>
          </a:r>
          <a:r>
            <a:rPr lang="zh-CN" sz="1400" kern="1200" dirty="0" smtClean="0"/>
            <a:t>万元，占总股本的</a:t>
          </a:r>
          <a:r>
            <a:rPr lang="en-US" sz="1400" kern="1200" dirty="0" smtClean="0"/>
            <a:t>48%</a:t>
          </a:r>
          <a:endParaRPr lang="zh-TW" altLang="en-US" sz="1400" kern="1200" dirty="0"/>
        </a:p>
      </dsp:txBody>
      <dsp:txXfrm>
        <a:off x="0" y="2507421"/>
        <a:ext cx="8229600" cy="815850"/>
      </dsp:txXfrm>
    </dsp:sp>
    <dsp:sp modelId="{FECEC570-720E-4685-A4A6-8E87FB478221}">
      <dsp:nvSpPr>
        <dsp:cNvPr id="0" name=""/>
        <dsp:cNvSpPr/>
      </dsp:nvSpPr>
      <dsp:spPr>
        <a:xfrm>
          <a:off x="411480" y="2300781"/>
          <a:ext cx="5760720" cy="413280"/>
        </a:xfrm>
        <a:prstGeom prst="roundRect">
          <a:avLst/>
        </a:prstGeom>
        <a:solidFill>
          <a:srgbClr val="278ED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l" defTabSz="533400">
            <a:lnSpc>
              <a:spcPct val="90000"/>
            </a:lnSpc>
            <a:spcBef>
              <a:spcPct val="0"/>
            </a:spcBef>
            <a:spcAft>
              <a:spcPct val="35000"/>
            </a:spcAft>
          </a:pPr>
          <a:r>
            <a:rPr lang="zh-CN" sz="1200" b="1" kern="1200" dirty="0" smtClean="0"/>
            <a:t>出资设立燃气公司</a:t>
          </a:r>
          <a:endParaRPr lang="zh-TW" altLang="en-US" sz="1200" kern="1200" dirty="0"/>
        </a:p>
      </dsp:txBody>
      <dsp:txXfrm>
        <a:off x="431655" y="2320956"/>
        <a:ext cx="5720370" cy="372930"/>
      </dsp:txXfrm>
    </dsp:sp>
    <dsp:sp modelId="{6BB2FF4A-0105-4A8E-A4EB-CCE3251CFD46}">
      <dsp:nvSpPr>
        <dsp:cNvPr id="0" name=""/>
        <dsp:cNvSpPr/>
      </dsp:nvSpPr>
      <dsp:spPr>
        <a:xfrm>
          <a:off x="0" y="3605511"/>
          <a:ext cx="8229600" cy="8599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zh-CN" sz="1400" kern="1200" dirty="0" smtClean="0"/>
            <a:t>公司子公司宁沪投资公司联合设立了江苏洛德股权投资基金管理有限公司</a:t>
          </a:r>
          <a:endParaRPr lang="zh-TW" altLang="en-US" sz="1400" kern="1200" dirty="0"/>
        </a:p>
        <a:p>
          <a:pPr marL="114300" lvl="1" indent="-114300" algn="l" defTabSz="622300">
            <a:lnSpc>
              <a:spcPct val="90000"/>
            </a:lnSpc>
            <a:spcBef>
              <a:spcPct val="0"/>
            </a:spcBef>
            <a:spcAft>
              <a:spcPct val="15000"/>
            </a:spcAft>
            <a:buChar char="••"/>
          </a:pPr>
          <a:r>
            <a:rPr lang="zh-CN" sz="1400" kern="1200" dirty="0" smtClean="0"/>
            <a:t>江苏洛德经营范围以发行和管理房地产投资基金为主</a:t>
          </a:r>
          <a:endParaRPr lang="zh-TW" altLang="en-US" sz="1400" kern="1200" dirty="0"/>
        </a:p>
      </dsp:txBody>
      <dsp:txXfrm>
        <a:off x="0" y="3605511"/>
        <a:ext cx="8229600" cy="859950"/>
      </dsp:txXfrm>
    </dsp:sp>
    <dsp:sp modelId="{245A8C30-DC57-4AD1-B00A-DD4CFEEEF7A4}">
      <dsp:nvSpPr>
        <dsp:cNvPr id="0" name=""/>
        <dsp:cNvSpPr/>
      </dsp:nvSpPr>
      <dsp:spPr>
        <a:xfrm>
          <a:off x="411480" y="3398871"/>
          <a:ext cx="5760720" cy="413280"/>
        </a:xfrm>
        <a:prstGeom prst="roundRect">
          <a:avLst/>
        </a:prstGeom>
        <a:solidFill>
          <a:srgbClr val="278ED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l" defTabSz="533400">
            <a:lnSpc>
              <a:spcPct val="90000"/>
            </a:lnSpc>
            <a:spcBef>
              <a:spcPct val="0"/>
            </a:spcBef>
            <a:spcAft>
              <a:spcPct val="35000"/>
            </a:spcAft>
          </a:pPr>
          <a:r>
            <a:rPr lang="zh-CN" sz="1200" b="1" kern="1200" dirty="0" smtClean="0"/>
            <a:t>出资设立股权投资基金公司</a:t>
          </a:r>
          <a:endParaRPr lang="zh-TW" altLang="en-US" sz="1200" kern="1200" dirty="0"/>
        </a:p>
      </dsp:txBody>
      <dsp:txXfrm>
        <a:off x="431655" y="3419046"/>
        <a:ext cx="5720370"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B64C6-43DD-4DEE-A2EB-13B70E0DC109}">
      <dsp:nvSpPr>
        <dsp:cNvPr id="0" name=""/>
        <dsp:cNvSpPr/>
      </dsp:nvSpPr>
      <dsp:spPr>
        <a:xfrm>
          <a:off x="0" y="110587"/>
          <a:ext cx="8229600" cy="57521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CN" sz="1600" kern="1200" dirty="0" smtClean="0"/>
            <a:t>报告期内，本集团对外投资总额约人民币</a:t>
          </a:r>
          <a:r>
            <a:rPr lang="en-US" sz="1600" kern="1200" dirty="0" smtClean="0"/>
            <a:t>1,144,017</a:t>
          </a:r>
          <a:r>
            <a:rPr lang="zh-CN" sz="1600" kern="1200" dirty="0" smtClean="0"/>
            <a:t>千元，比</a:t>
          </a:r>
          <a:r>
            <a:rPr lang="en-US" sz="1600" kern="1200" dirty="0" smtClean="0"/>
            <a:t>2012</a:t>
          </a:r>
          <a:r>
            <a:rPr lang="zh-CN" sz="1600" kern="1200" dirty="0" smtClean="0"/>
            <a:t>年度对外投资总额约人民币</a:t>
          </a:r>
          <a:r>
            <a:rPr lang="en-US" sz="1600" kern="1200" dirty="0" smtClean="0"/>
            <a:t>1,541,200</a:t>
          </a:r>
          <a:r>
            <a:rPr lang="zh-CN" sz="1600" kern="1200" dirty="0" smtClean="0"/>
            <a:t>千元减少</a:t>
          </a:r>
          <a:r>
            <a:rPr lang="en-US" sz="1600" kern="1200" dirty="0" smtClean="0"/>
            <a:t>25.77%</a:t>
          </a:r>
          <a:endParaRPr lang="zh-TW" altLang="en-US" sz="1600" kern="1200" dirty="0"/>
        </a:p>
      </dsp:txBody>
      <dsp:txXfrm>
        <a:off x="28079" y="138666"/>
        <a:ext cx="8173442" cy="5190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4#2">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0.61765</cdr:x>
      <cdr:y>0.19753</cdr:y>
    </cdr:from>
    <cdr:to>
      <cdr:x>1</cdr:x>
      <cdr:y>0.2963</cdr:y>
    </cdr:to>
    <cdr:sp macro="" textlink="">
      <cdr:nvSpPr>
        <cdr:cNvPr id="3" name="肘形接點 2"/>
        <cdr:cNvSpPr/>
      </cdr:nvSpPr>
      <cdr:spPr>
        <a:xfrm xmlns:a="http://schemas.openxmlformats.org/drawingml/2006/main" flipV="1">
          <a:off x="1752600" y="1066800"/>
          <a:ext cx="990600" cy="533400"/>
        </a:xfrm>
        <a:prstGeom xmlns:a="http://schemas.openxmlformats.org/drawingml/2006/main" prst="bentConnector3">
          <a:avLst>
            <a:gd name="adj1" fmla="val 50000"/>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vertOverflow="clip" vert="eaVert" anchor="ctr"/>
        <a:lstStyle xmlns:a="http://schemas.openxmlformats.org/drawingml/2006/main"/>
        <a:p xmlns:a="http://schemas.openxmlformats.org/drawingml/2006/main">
          <a:endParaRPr lang="zh-TW"/>
        </a:p>
      </cdr:txBody>
    </cdr:sp>
  </cdr:relSizeAnchor>
</c:userShapes>
</file>

<file path=ppt/drawings/drawing2.xml><?xml version="1.0" encoding="utf-8"?>
<c:userShapes xmlns:c="http://schemas.openxmlformats.org/drawingml/2006/chart">
  <cdr:relSizeAnchor xmlns:cdr="http://schemas.openxmlformats.org/drawingml/2006/chartDrawing">
    <cdr:from>
      <cdr:x>0.40698</cdr:x>
      <cdr:y>0.08378</cdr:y>
    </cdr:from>
    <cdr:to>
      <cdr:x>0.45349</cdr:x>
      <cdr:y>0.1508</cdr:y>
    </cdr:to>
    <cdr:sp macro="" textlink="">
      <cdr:nvSpPr>
        <cdr:cNvPr id="3" name="直線單箭頭接點 2"/>
        <cdr:cNvSpPr/>
      </cdr:nvSpPr>
      <cdr:spPr>
        <a:xfrm xmlns:a="http://schemas.openxmlformats.org/drawingml/2006/main" flipV="1">
          <a:off x="2667000" y="381000"/>
          <a:ext cx="304800" cy="304800"/>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4"/>
        </a:lnRef>
        <a:fillRef xmlns:a="http://schemas.openxmlformats.org/drawingml/2006/main" idx="0">
          <a:schemeClr val="accent4"/>
        </a:fillRef>
        <a:effectRef xmlns:a="http://schemas.openxmlformats.org/drawingml/2006/main" idx="2">
          <a:schemeClr val="accent4"/>
        </a:effectRef>
        <a:fontRef xmlns:a="http://schemas.openxmlformats.org/drawingml/2006/main" idx="minor">
          <a:schemeClr val="tx1"/>
        </a:fontRef>
      </cdr:style>
      <cdr:txBody>
        <a:bodyPr xmlns:a="http://schemas.openxmlformats.org/drawingml/2006/main" vertOverflow="clip" vert="eaVert" anchor="ctr"/>
        <a:lstStyle xmlns:a="http://schemas.openxmlformats.org/drawingml/2006/main"/>
        <a:p xmlns:a="http://schemas.openxmlformats.org/drawingml/2006/main">
          <a:endParaRPr lang="zh-TW"/>
        </a:p>
      </cdr:txBody>
    </cdr:sp>
  </cdr:relSizeAnchor>
</c:userShapes>
</file>

<file path=ppt/drawings/drawing3.xml><?xml version="1.0" encoding="utf-8"?>
<c:userShapes xmlns:c="http://schemas.openxmlformats.org/drawingml/2006/chart">
  <cdr:relSizeAnchor xmlns:cdr="http://schemas.openxmlformats.org/drawingml/2006/chartDrawing">
    <cdr:from>
      <cdr:x>0.32292</cdr:x>
      <cdr:y>0.8751</cdr:y>
    </cdr:from>
    <cdr:to>
      <cdr:x>0.39583</cdr:x>
      <cdr:y>0.93344</cdr:y>
    </cdr:to>
    <cdr:sp macro="" textlink="">
      <cdr:nvSpPr>
        <cdr:cNvPr id="2" name="文字方塊 1"/>
        <cdr:cNvSpPr txBox="1"/>
      </cdr:nvSpPr>
      <cdr:spPr>
        <a:xfrm xmlns:a="http://schemas.openxmlformats.org/drawingml/2006/main">
          <a:off x="2362200" y="3429000"/>
          <a:ext cx="533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zh-TW" altLang="en-US" sz="1100" dirty="0"/>
        </a:p>
      </cdr:txBody>
    </cdr:sp>
  </cdr:relSizeAnchor>
  <cdr:relSizeAnchor xmlns:cdr="http://schemas.openxmlformats.org/drawingml/2006/chartDrawing">
    <cdr:from>
      <cdr:x>0.32292</cdr:x>
      <cdr:y>0.8751</cdr:y>
    </cdr:from>
    <cdr:to>
      <cdr:x>0.41667</cdr:x>
      <cdr:y>0.95288</cdr:y>
    </cdr:to>
    <cdr:sp macro="" textlink="">
      <cdr:nvSpPr>
        <cdr:cNvPr id="3" name="文字方塊 2"/>
        <cdr:cNvSpPr txBox="1"/>
      </cdr:nvSpPr>
      <cdr:spPr>
        <a:xfrm xmlns:a="http://schemas.openxmlformats.org/drawingml/2006/main">
          <a:off x="2362200" y="3429000"/>
          <a:ext cx="685800" cy="30480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zh-CN" altLang="en-US" sz="1100" dirty="0" smtClean="0"/>
            <a:t>收入</a:t>
          </a:r>
          <a:endParaRPr lang="zh-TW" altLang="en-US" sz="1100" dirty="0"/>
        </a:p>
      </cdr:txBody>
    </cdr:sp>
  </cdr:relSizeAnchor>
  <cdr:relSizeAnchor xmlns:cdr="http://schemas.openxmlformats.org/drawingml/2006/chartDrawing">
    <cdr:from>
      <cdr:x>0.47917</cdr:x>
      <cdr:y>0.8751</cdr:y>
    </cdr:from>
    <cdr:to>
      <cdr:x>0.77083</cdr:x>
      <cdr:y>0.95288</cdr:y>
    </cdr:to>
    <cdr:sp macro="" textlink="">
      <cdr:nvSpPr>
        <cdr:cNvPr id="4" name="文字方塊 3"/>
        <cdr:cNvSpPr txBox="1"/>
      </cdr:nvSpPr>
      <cdr:spPr>
        <a:xfrm xmlns:a="http://schemas.openxmlformats.org/drawingml/2006/main">
          <a:off x="3505200" y="3429000"/>
          <a:ext cx="2133600" cy="30480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pPr fontAlgn="base">
            <a:spcAft>
              <a:spcPts val="0"/>
            </a:spcAft>
          </a:pPr>
          <a:r>
            <a:rPr lang="zh-CN" altLang="zh-TW" kern="1200" dirty="0" smtClean="0">
              <a:solidFill>
                <a:schemeClr val="tx1"/>
              </a:solidFill>
              <a:latin typeface="+mj-ea"/>
              <a:ea typeface="+mj-ea"/>
              <a:cs typeface="Arial"/>
            </a:rPr>
            <a:t>归属于上市公司股东的净利润</a:t>
          </a:r>
          <a:endParaRPr lang="en-US" altLang="zh-CN" kern="1200" dirty="0" smtClean="0">
            <a:solidFill>
              <a:schemeClr val="tx1"/>
            </a:solidFill>
            <a:latin typeface="+mj-ea"/>
            <a:ea typeface="+mj-ea"/>
            <a:cs typeface="Aria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2248597-7C53-46D1-957A-5003C96948CB}" type="datetimeFigureOut">
              <a:rPr lang="zh-TW" altLang="en-US" smtClean="0"/>
              <a:pPr/>
              <a:t>2014/3/23</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8017A08-3F57-4C16-BB8B-F4DB65924B76}" type="slidenum">
              <a:rPr lang="zh-TW" altLang="en-US" smtClean="0"/>
              <a:pPr/>
              <a:t>‹#›</a:t>
            </a:fld>
            <a:endParaRPr lang="zh-TW" altLang="en-US"/>
          </a:p>
        </p:txBody>
      </p:sp>
    </p:spTree>
    <p:extLst>
      <p:ext uri="{BB962C8B-B14F-4D97-AF65-F5344CB8AC3E}">
        <p14:creationId xmlns:p14="http://schemas.microsoft.com/office/powerpoint/2010/main" val="2145247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8017A08-3F57-4C16-BB8B-F4DB65924B76}" type="slidenum">
              <a:rPr lang="zh-TW" altLang="en-US" smtClean="0"/>
              <a:pPr/>
              <a:t>14</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8017A08-3F57-4C16-BB8B-F4DB65924B76}" type="slidenum">
              <a:rPr lang="zh-TW" altLang="en-US" smtClean="0"/>
              <a:pPr/>
              <a:t>17</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1B2BD2-CF63-41A7-BA6D-A69A8B2363D1}" type="datetime1">
              <a:rPr lang="en-US" altLang="zh-TW"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4E5597-D62B-430E-B4A7-61A160E1901D}" type="datetime1">
              <a:rPr lang="en-US" altLang="zh-TW"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0328F5-DA96-4AC2-B1AB-66BEB4858CAA}" type="datetime1">
              <a:rPr lang="en-US" altLang="zh-TW"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A24FBB-55FC-4934-B183-FE80D75E061B}" type="datetime1">
              <a:rPr lang="en-US" altLang="zh-TW" smtClean="0"/>
              <a:pPr/>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C0296F-0A23-4E11-B83F-B66BD3C41CD2}" type="datetime1">
              <a:rPr lang="en-US" altLang="zh-TW" smtClean="0"/>
              <a:pPr/>
              <a:t>3/23/2014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8F9029-31AD-4738-AA7C-871ADBDD51DC}" type="datetime1">
              <a:rPr lang="en-US" altLang="zh-TW" smtClean="0"/>
              <a:pPr/>
              <a:t>3/23/2014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DAF521-24ED-4635-AE0A-62481E77E055}" type="datetime1">
              <a:rPr lang="en-US" altLang="zh-TW" smtClean="0"/>
              <a:pPr/>
              <a:t>3/23/2014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D476E6-FF88-4AA8-BC69-8682BCA4C72E}" type="datetime1">
              <a:rPr lang="en-US" altLang="zh-TW" smtClean="0"/>
              <a:pPr/>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2E2383-5704-4C0B-B71D-D47BBF19FB7F}" type="datetime1">
              <a:rPr lang="en-US" altLang="zh-TW" smtClean="0"/>
              <a:pPr/>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4789B6-C6DF-4111-B3C4-B8BEAE8D26B5}" type="datetime1">
              <a:rPr lang="en-US" altLang="zh-TW"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003484-8B9E-47A8-B504-9C91712C5B6F}" type="datetime1">
              <a:rPr lang="en-US" altLang="zh-TW"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894BE1-6971-4F72-8D0C-6AD7FC795DC8}" type="datetime1">
              <a:rPr lang="en-US" altLang="zh-TW" smtClean="0"/>
              <a:pPr/>
              <a:t>3/23/2014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圖片 3" descr="JSE PPT_A01.jpg"/>
          <p:cNvPicPr>
            <a:picLocks noChangeAspect="1"/>
          </p:cNvPicPr>
          <p:nvPr/>
        </p:nvPicPr>
        <p:blipFill>
          <a:blip r:embed="rId3" cstate="print"/>
          <a:stretch>
            <a:fillRect/>
          </a:stretch>
        </p:blipFill>
        <p:spPr>
          <a:xfrm>
            <a:off x="0" y="0"/>
            <a:ext cx="9144000" cy="6858000"/>
          </a:xfrm>
          <a:prstGeom prst="rect">
            <a:avLst/>
          </a:prstGeom>
        </p:spPr>
      </p:pic>
      <p:sp>
        <p:nvSpPr>
          <p:cNvPr id="2" name="標題 1"/>
          <p:cNvSpPr>
            <a:spLocks noGrp="1"/>
          </p:cNvSpPr>
          <p:nvPr>
            <p:ph type="ctrTitle"/>
          </p:nvPr>
        </p:nvSpPr>
        <p:spPr>
          <a:xfrm>
            <a:off x="685800" y="1447800"/>
            <a:ext cx="7772400" cy="1470025"/>
          </a:xfrm>
        </p:spPr>
        <p:txBody>
          <a:bodyPr>
            <a:noAutofit/>
          </a:bodyPr>
          <a:lstStyle/>
          <a:p>
            <a:r>
              <a:rPr lang="en-US" altLang="zh-TW" b="1" dirty="0" smtClean="0">
                <a:solidFill>
                  <a:srgbClr val="278ED0"/>
                </a:solidFill>
                <a:effectLst>
                  <a:outerShdw blurRad="60007" dist="200025" dir="15000000" sy="30000" kx="-1800000" algn="bl" rotWithShape="0">
                    <a:prstClr val="black">
                      <a:alpha val="32000"/>
                    </a:prstClr>
                  </a:outerShdw>
                </a:effectLst>
                <a:latin typeface="+mn-lt"/>
                <a:ea typeface="+mn-ea"/>
                <a:cs typeface="+mn-cs"/>
              </a:rPr>
              <a:t>2013</a:t>
            </a:r>
            <a:r>
              <a:rPr lang="zh-CN" altLang="en-US" b="1" dirty="0" smtClean="0">
                <a:solidFill>
                  <a:srgbClr val="278ED0"/>
                </a:solidFill>
                <a:effectLst>
                  <a:outerShdw blurRad="60007" dist="200025" dir="15000000" sy="30000" kx="-1800000" algn="bl" rotWithShape="0">
                    <a:prstClr val="black">
                      <a:alpha val="32000"/>
                    </a:prstClr>
                  </a:outerShdw>
                </a:effectLst>
                <a:latin typeface="+mn-lt"/>
                <a:ea typeface="+mn-ea"/>
                <a:cs typeface="+mn-cs"/>
              </a:rPr>
              <a:t>年年度业绩发布会</a:t>
            </a:r>
            <a:endParaRPr lang="zh-TW" altLang="en-US" b="1" dirty="0">
              <a:solidFill>
                <a:srgbClr val="278ED0"/>
              </a:solidFill>
              <a:effectLst>
                <a:outerShdw blurRad="60007" dist="200025" dir="15000000" sy="30000" kx="-1800000" algn="bl" rotWithShape="0">
                  <a:prstClr val="black">
                    <a:alpha val="32000"/>
                  </a:prstClr>
                </a:outerShdw>
              </a:effectLst>
              <a:latin typeface="+mn-lt"/>
              <a:ea typeface="+mn-ea"/>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JSE PPT_A02.jpg"/>
          <p:cNvPicPr>
            <a:picLocks noGrp="1" noChangeAspect="1"/>
          </p:cNvPicPr>
          <p:nvPr>
            <p:ph idx="1"/>
          </p:nvPr>
        </p:nvPicPr>
        <p:blipFill>
          <a:blip r:embed="rId2" cstate="print"/>
          <a:stretch>
            <a:fillRect/>
          </a:stretch>
        </p:blipFill>
        <p:spPr>
          <a:xfrm>
            <a:off x="0" y="0"/>
            <a:ext cx="9144000" cy="6858000"/>
          </a:xfrm>
        </p:spPr>
      </p:pic>
      <p:sp>
        <p:nvSpPr>
          <p:cNvPr id="5" name="文字方塊 4"/>
          <p:cNvSpPr txBox="1"/>
          <p:nvPr/>
        </p:nvSpPr>
        <p:spPr>
          <a:xfrm>
            <a:off x="457200" y="1447800"/>
            <a:ext cx="5181600" cy="830997"/>
          </a:xfrm>
          <a:prstGeom prst="rect">
            <a:avLst/>
          </a:prstGeom>
          <a:noFill/>
        </p:spPr>
        <p:txBody>
          <a:bodyPr wrap="square" rtlCol="0">
            <a:spAutoFit/>
          </a:bodyPr>
          <a:lstStyle/>
          <a:p>
            <a:pPr>
              <a:spcBef>
                <a:spcPct val="0"/>
              </a:spcBef>
            </a:pPr>
            <a:r>
              <a:rPr lang="zh-CN" altLang="en-US" sz="4800" b="1" dirty="0" smtClean="0">
                <a:solidFill>
                  <a:srgbClr val="278ED0"/>
                </a:solidFill>
                <a:effectLst>
                  <a:outerShdw blurRad="60007" dist="200025" dir="15000000" sy="30000" kx="-1800000" algn="bl" rotWithShape="0">
                    <a:prstClr val="black">
                      <a:alpha val="32000"/>
                    </a:prstClr>
                  </a:outerShdw>
                </a:effectLst>
              </a:rPr>
              <a:t>集团资产架构图</a:t>
            </a:r>
            <a:endParaRPr lang="zh-TW" altLang="en-US" sz="4800" b="1" dirty="0">
              <a:solidFill>
                <a:srgbClr val="278ED0"/>
              </a:solidFill>
              <a:effectLst>
                <a:outerShdw blurRad="60007" dist="200025" dir="15000000" sy="30000" kx="-1800000" algn="bl" rotWithShape="0">
                  <a:prstClr val="black">
                    <a:alpha val="32000"/>
                  </a:prstClr>
                </a:outerShdw>
              </a:effectLst>
            </a:endParaRPr>
          </a:p>
        </p:txBody>
      </p:sp>
      <p:sp>
        <p:nvSpPr>
          <p:cNvPr id="6" name="投影片編號版面配置區 5"/>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六邊形 4"/>
          <p:cNvSpPr/>
          <p:nvPr/>
        </p:nvSpPr>
        <p:spPr>
          <a:xfrm>
            <a:off x="762000" y="1676400"/>
            <a:ext cx="685800" cy="4038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1270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eaVert" anchor="ctr"/>
          <a:lstStyle/>
          <a:p>
            <a:pPr algn="ctr" fontAlgn="auto">
              <a:spcBef>
                <a:spcPts val="0"/>
              </a:spcBef>
              <a:spcAft>
                <a:spcPts val="0"/>
              </a:spcAft>
              <a:defRPr/>
            </a:pPr>
            <a:r>
              <a:rPr kumimoji="0" lang="zh-CN" altLang="en-US" sz="2000" b="1" dirty="0" smtClean="0">
                <a:solidFill>
                  <a:schemeClr val="bg1"/>
                </a:solidFill>
                <a:latin typeface="微軟正黑體" pitchFamily="34" charset="-120"/>
                <a:ea typeface="微軟正黑體" pitchFamily="34" charset="-120"/>
              </a:rPr>
              <a:t>江蘇寧滬高速公路有限公司</a:t>
            </a:r>
            <a:endParaRPr kumimoji="0" lang="en-US" altLang="zh-CN" sz="2000" b="1" dirty="0" smtClean="0">
              <a:solidFill>
                <a:schemeClr val="bg1"/>
              </a:solidFill>
              <a:latin typeface="微軟正黑體" pitchFamily="34" charset="-120"/>
              <a:ea typeface="微軟正黑體" pitchFamily="34" charset="-120"/>
            </a:endParaRPr>
          </a:p>
        </p:txBody>
      </p:sp>
      <p:sp>
        <p:nvSpPr>
          <p:cNvPr id="16" name="矩形 15"/>
          <p:cNvSpPr/>
          <p:nvPr/>
        </p:nvSpPr>
        <p:spPr>
          <a:xfrm>
            <a:off x="1828800" y="2209800"/>
            <a:ext cx="45719" cy="28194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40" name="文字方塊 45"/>
          <p:cNvSpPr txBox="1">
            <a:spLocks noChangeArrowheads="1"/>
          </p:cNvSpPr>
          <p:nvPr/>
        </p:nvSpPr>
        <p:spPr bwMode="auto">
          <a:xfrm>
            <a:off x="4648200" y="5291641"/>
            <a:ext cx="1905000" cy="253916"/>
          </a:xfrm>
          <a:prstGeom prst="rect">
            <a:avLst/>
          </a:prstGeom>
        </p:spPr>
        <p:txBody>
          <a:bodyPr>
            <a:spAutoFit/>
          </a:bodyPr>
          <a:lstStyle/>
          <a:p>
            <a:pPr algn="ctr"/>
            <a:endParaRPr lang="en-US" altLang="zh-CN" sz="1050" b="1" dirty="0">
              <a:solidFill>
                <a:schemeClr val="bg1"/>
              </a:solidFill>
              <a:latin typeface="微軟正黑體" pitchFamily="34" charset="-120"/>
              <a:ea typeface="微軟正黑體" pitchFamily="34" charset="-120"/>
              <a:cs typeface="Arial" charset="0"/>
            </a:endParaRPr>
          </a:p>
        </p:txBody>
      </p:sp>
      <p:sp>
        <p:nvSpPr>
          <p:cNvPr id="53" name="文字方塊 47"/>
          <p:cNvSpPr txBox="1">
            <a:spLocks noChangeArrowheads="1"/>
          </p:cNvSpPr>
          <p:nvPr/>
        </p:nvSpPr>
        <p:spPr bwMode="auto">
          <a:xfrm>
            <a:off x="6858000" y="4343400"/>
            <a:ext cx="714380" cy="246221"/>
          </a:xfrm>
          <a:prstGeom prst="rect">
            <a:avLst/>
          </a:prstGeom>
          <a:noFill/>
          <a:ln w="9525">
            <a:noFill/>
            <a:miter lim="800000"/>
            <a:headEnd/>
            <a:tailEnd/>
          </a:ln>
        </p:spPr>
        <p:txBody>
          <a:bodyPr wrap="square">
            <a:spAutoFit/>
          </a:bodyPr>
          <a:lstStyle/>
          <a:p>
            <a:r>
              <a:rPr lang="en-US" altLang="zh-CN" sz="1000" dirty="0" smtClean="0">
                <a:solidFill>
                  <a:schemeClr val="bg1"/>
                </a:solidFill>
                <a:latin typeface="微軟正黑體" pitchFamily="34" charset="-120"/>
                <a:ea typeface="微軟正黑體" pitchFamily="34" charset="-120"/>
              </a:rPr>
              <a:t>33.33</a:t>
            </a:r>
            <a:r>
              <a:rPr kumimoji="0" lang="en-US" altLang="zh-CN" sz="1000" dirty="0" smtClean="0">
                <a:solidFill>
                  <a:schemeClr val="bg1"/>
                </a:solidFill>
                <a:latin typeface="微軟正黑體" pitchFamily="34" charset="-120"/>
                <a:ea typeface="微軟正黑體" pitchFamily="34" charset="-120"/>
              </a:rPr>
              <a:t>%</a:t>
            </a:r>
            <a:endParaRPr kumimoji="0" lang="zh-TW" altLang="en-US" sz="1000" dirty="0">
              <a:solidFill>
                <a:schemeClr val="bg1"/>
              </a:solidFill>
              <a:latin typeface="微軟正黑體" pitchFamily="34" charset="-120"/>
              <a:ea typeface="微軟正黑體" pitchFamily="34" charset="-120"/>
            </a:endParaRPr>
          </a:p>
        </p:txBody>
      </p:sp>
      <p:sp>
        <p:nvSpPr>
          <p:cNvPr id="54" name="六邊形 53"/>
          <p:cNvSpPr/>
          <p:nvPr/>
        </p:nvSpPr>
        <p:spPr>
          <a:xfrm>
            <a:off x="2209800" y="1752600"/>
            <a:ext cx="1981200" cy="8382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r>
              <a:rPr lang="zh-CN" altLang="zh-TW" sz="1200" b="1" dirty="0" smtClean="0"/>
              <a:t>沪宁高速公路江苏段</a:t>
            </a:r>
            <a:endParaRPr lang="zh-TW" altLang="zh-TW" sz="1200" b="1" dirty="0"/>
          </a:p>
        </p:txBody>
      </p:sp>
      <p:sp>
        <p:nvSpPr>
          <p:cNvPr id="57" name="六邊形 56"/>
          <p:cNvSpPr/>
          <p:nvPr/>
        </p:nvSpPr>
        <p:spPr>
          <a:xfrm>
            <a:off x="2209800" y="2971800"/>
            <a:ext cx="1981200" cy="8382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en-US" altLang="zh-TW" sz="1200" b="1" dirty="0" smtClean="0"/>
              <a:t>312</a:t>
            </a:r>
            <a:r>
              <a:rPr lang="zh-CN" altLang="zh-TW" sz="1200" b="1" dirty="0" smtClean="0"/>
              <a:t>国道沪宁段</a:t>
            </a:r>
            <a:endParaRPr lang="zh-TW" altLang="zh-TW" sz="1200" b="1" dirty="0"/>
          </a:p>
        </p:txBody>
      </p:sp>
      <p:sp>
        <p:nvSpPr>
          <p:cNvPr id="58" name="六邊形 57"/>
          <p:cNvSpPr/>
          <p:nvPr/>
        </p:nvSpPr>
        <p:spPr>
          <a:xfrm>
            <a:off x="2286000" y="4572000"/>
            <a:ext cx="1981200" cy="8382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zh-CN" altLang="zh-TW" sz="1200" b="1" dirty="0" smtClean="0"/>
              <a:t>宁连公路南京段</a:t>
            </a:r>
            <a:endParaRPr lang="zh-TW" altLang="zh-TW" sz="1200" b="1" dirty="0"/>
          </a:p>
        </p:txBody>
      </p:sp>
      <p:sp>
        <p:nvSpPr>
          <p:cNvPr id="61" name="六邊形 60"/>
          <p:cNvSpPr/>
          <p:nvPr/>
        </p:nvSpPr>
        <p:spPr>
          <a:xfrm>
            <a:off x="5410200" y="3200400"/>
            <a:ext cx="2057400" cy="609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zh-CN" altLang="zh-TW" sz="1200" b="1" dirty="0" smtClean="0"/>
              <a:t>江苏快鹿汽车运输股份有限公司</a:t>
            </a:r>
            <a:endParaRPr lang="en-US" altLang="zh-CN" sz="1200" b="1" dirty="0">
              <a:solidFill>
                <a:schemeClr val="bg1"/>
              </a:solidFill>
              <a:latin typeface="微軟正黑體" pitchFamily="34" charset="-120"/>
              <a:ea typeface="微軟正黑體" pitchFamily="34" charset="-120"/>
              <a:cs typeface="Arial" charset="0"/>
            </a:endParaRPr>
          </a:p>
        </p:txBody>
      </p:sp>
      <p:sp>
        <p:nvSpPr>
          <p:cNvPr id="62" name="六邊形 61"/>
          <p:cNvSpPr/>
          <p:nvPr/>
        </p:nvSpPr>
        <p:spPr>
          <a:xfrm>
            <a:off x="5410200" y="1828800"/>
            <a:ext cx="2057400" cy="609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zh-CN" altLang="zh-TW" sz="1200" b="1" dirty="0" smtClean="0"/>
              <a:t>江苏广靖锡澄高速公路</a:t>
            </a:r>
            <a:endParaRPr lang="zh-TW" altLang="zh-TW" sz="1200" b="1" dirty="0" smtClean="0"/>
          </a:p>
          <a:p>
            <a:pPr algn="ctr"/>
            <a:r>
              <a:rPr lang="zh-CN" altLang="zh-TW" sz="1200" b="1" dirty="0" smtClean="0"/>
              <a:t>有限责任公司</a:t>
            </a:r>
            <a:endParaRPr lang="en-US" altLang="zh-CN" sz="1200" b="1" dirty="0">
              <a:solidFill>
                <a:schemeClr val="bg1"/>
              </a:solidFill>
              <a:latin typeface="微軟正黑體" pitchFamily="34" charset="-120"/>
              <a:ea typeface="微軟正黑體" pitchFamily="34" charset="-120"/>
              <a:cs typeface="Arial" charset="0"/>
            </a:endParaRPr>
          </a:p>
        </p:txBody>
      </p:sp>
      <p:sp>
        <p:nvSpPr>
          <p:cNvPr id="63" name="六邊形 62"/>
          <p:cNvSpPr/>
          <p:nvPr/>
        </p:nvSpPr>
        <p:spPr>
          <a:xfrm>
            <a:off x="5410200" y="3886200"/>
            <a:ext cx="2057400" cy="609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zh-CN" altLang="zh-TW" sz="1200" b="1" dirty="0" smtClean="0"/>
              <a:t>江苏扬子大桥股份</a:t>
            </a:r>
            <a:endParaRPr lang="en-US" altLang="zh-CN" sz="1200" b="1" dirty="0" smtClean="0"/>
          </a:p>
          <a:p>
            <a:pPr algn="ctr"/>
            <a:r>
              <a:rPr lang="zh-CN" altLang="zh-TW" sz="1200" b="1" dirty="0" smtClean="0"/>
              <a:t>有限公司</a:t>
            </a:r>
            <a:endParaRPr lang="en-US" altLang="zh-CN" sz="1200" b="1" dirty="0">
              <a:solidFill>
                <a:schemeClr val="bg1"/>
              </a:solidFill>
              <a:latin typeface="微軟正黑體" pitchFamily="34" charset="-120"/>
              <a:ea typeface="微軟正黑體" pitchFamily="34" charset="-120"/>
              <a:cs typeface="Arial" charset="0"/>
            </a:endParaRPr>
          </a:p>
        </p:txBody>
      </p:sp>
      <p:sp>
        <p:nvSpPr>
          <p:cNvPr id="64" name="六邊形 63"/>
          <p:cNvSpPr/>
          <p:nvPr/>
        </p:nvSpPr>
        <p:spPr>
          <a:xfrm>
            <a:off x="5410200" y="457200"/>
            <a:ext cx="2057400" cy="609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zh-CN" altLang="zh-TW" sz="1200" b="1" dirty="0" smtClean="0"/>
              <a:t>江苏宁沪置业有限</a:t>
            </a:r>
            <a:endParaRPr lang="zh-TW" altLang="zh-TW" sz="1200" b="1" dirty="0" smtClean="0"/>
          </a:p>
          <a:p>
            <a:pPr algn="ctr"/>
            <a:r>
              <a:rPr lang="zh-CN" altLang="zh-TW" sz="1200" b="1" dirty="0" smtClean="0"/>
              <a:t>责任公司</a:t>
            </a:r>
            <a:endParaRPr lang="en-US" altLang="zh-CN" sz="1200" b="1" dirty="0">
              <a:solidFill>
                <a:schemeClr val="bg1"/>
              </a:solidFill>
              <a:latin typeface="微軟正黑體" pitchFamily="34" charset="-120"/>
              <a:ea typeface="微軟正黑體" pitchFamily="34" charset="-120"/>
              <a:cs typeface="Arial" charset="0"/>
            </a:endParaRPr>
          </a:p>
        </p:txBody>
      </p:sp>
      <p:sp>
        <p:nvSpPr>
          <p:cNvPr id="65" name="六邊形 64"/>
          <p:cNvSpPr/>
          <p:nvPr/>
        </p:nvSpPr>
        <p:spPr>
          <a:xfrm>
            <a:off x="5410200" y="2514600"/>
            <a:ext cx="2057400" cy="609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zh-CN" altLang="zh-TW" sz="1200" b="1" dirty="0" smtClean="0"/>
              <a:t>苏州苏嘉杭高速公路</a:t>
            </a:r>
            <a:endParaRPr lang="zh-TW" altLang="zh-TW" sz="1200" b="1" dirty="0" smtClean="0"/>
          </a:p>
          <a:p>
            <a:pPr algn="ctr"/>
            <a:r>
              <a:rPr lang="zh-CN" altLang="zh-TW" sz="1200" b="1" dirty="0" smtClean="0"/>
              <a:t>有限公司</a:t>
            </a:r>
            <a:endParaRPr lang="en-US" altLang="zh-CN" sz="1200" b="1" dirty="0">
              <a:solidFill>
                <a:schemeClr val="bg1"/>
              </a:solidFill>
              <a:latin typeface="微軟正黑體" pitchFamily="34" charset="-120"/>
              <a:ea typeface="微軟正黑體" pitchFamily="34" charset="-120"/>
              <a:cs typeface="Arial" charset="0"/>
            </a:endParaRPr>
          </a:p>
        </p:txBody>
      </p:sp>
      <p:sp>
        <p:nvSpPr>
          <p:cNvPr id="66" name="六邊形 65"/>
          <p:cNvSpPr/>
          <p:nvPr/>
        </p:nvSpPr>
        <p:spPr>
          <a:xfrm>
            <a:off x="5410200" y="1143000"/>
            <a:ext cx="2057400" cy="609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zh-CN" altLang="zh-TW" sz="1200" b="1" dirty="0" smtClean="0"/>
              <a:t>江苏宁沪投资发展有限</a:t>
            </a:r>
            <a:endParaRPr lang="zh-TW" altLang="zh-TW" sz="1200" b="1" dirty="0" smtClean="0"/>
          </a:p>
          <a:p>
            <a:pPr algn="ctr"/>
            <a:r>
              <a:rPr lang="zh-CN" altLang="zh-TW" sz="1200" b="1" dirty="0" smtClean="0"/>
              <a:t>责任公司</a:t>
            </a:r>
            <a:endParaRPr lang="en-US" altLang="zh-CN" sz="1200" b="1" dirty="0">
              <a:solidFill>
                <a:schemeClr val="bg1"/>
              </a:solidFill>
              <a:latin typeface="微軟正黑體" pitchFamily="34" charset="-120"/>
              <a:ea typeface="微軟正黑體" pitchFamily="34" charset="-120"/>
              <a:cs typeface="Arial" charset="0"/>
            </a:endParaRPr>
          </a:p>
        </p:txBody>
      </p:sp>
      <p:sp>
        <p:nvSpPr>
          <p:cNvPr id="68" name="矩形 67"/>
          <p:cNvSpPr/>
          <p:nvPr/>
        </p:nvSpPr>
        <p:spPr>
          <a:xfrm rot="16200000">
            <a:off x="2069306" y="4812505"/>
            <a:ext cx="52390" cy="381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71" name="矩形 70"/>
          <p:cNvSpPr/>
          <p:nvPr/>
        </p:nvSpPr>
        <p:spPr>
          <a:xfrm rot="16200000">
            <a:off x="1993106" y="2045495"/>
            <a:ext cx="52390" cy="381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74" name="矩形 73"/>
          <p:cNvSpPr/>
          <p:nvPr/>
        </p:nvSpPr>
        <p:spPr>
          <a:xfrm rot="16200000" flipH="1">
            <a:off x="1996441" y="3215641"/>
            <a:ext cx="45719" cy="381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76" name="矩形 75"/>
          <p:cNvSpPr/>
          <p:nvPr/>
        </p:nvSpPr>
        <p:spPr>
          <a:xfrm flipH="1">
            <a:off x="4648195" y="762000"/>
            <a:ext cx="45719" cy="48006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79" name="六邊形 78"/>
          <p:cNvSpPr/>
          <p:nvPr/>
        </p:nvSpPr>
        <p:spPr>
          <a:xfrm>
            <a:off x="5410200" y="4572000"/>
            <a:ext cx="2057400" cy="609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zh-CN" altLang="zh-TW" sz="1200" b="1" dirty="0" smtClean="0"/>
              <a:t>苏州苏嘉甬高速公路</a:t>
            </a:r>
            <a:endParaRPr lang="en-US" altLang="zh-CN" sz="1200" b="1" dirty="0" smtClean="0"/>
          </a:p>
          <a:p>
            <a:pPr algn="ctr"/>
            <a:r>
              <a:rPr lang="zh-CN" altLang="zh-TW" sz="1200" b="1" dirty="0" smtClean="0"/>
              <a:t>有限公司</a:t>
            </a:r>
            <a:endParaRPr lang="en-US" altLang="zh-CN" sz="1200" b="1" dirty="0">
              <a:solidFill>
                <a:schemeClr val="bg1"/>
              </a:solidFill>
              <a:latin typeface="微軟正黑體" pitchFamily="34" charset="-120"/>
              <a:ea typeface="微軟正黑體" pitchFamily="34" charset="-120"/>
              <a:cs typeface="Arial" charset="0"/>
            </a:endParaRPr>
          </a:p>
        </p:txBody>
      </p:sp>
      <p:sp>
        <p:nvSpPr>
          <p:cNvPr id="80" name="六邊形 79"/>
          <p:cNvSpPr/>
          <p:nvPr/>
        </p:nvSpPr>
        <p:spPr>
          <a:xfrm>
            <a:off x="5410200" y="5257800"/>
            <a:ext cx="2057400" cy="609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algn="ctr"/>
            <a:r>
              <a:rPr lang="zh-CN" altLang="zh-TW" sz="1200" b="1" dirty="0" smtClean="0"/>
              <a:t>江苏协鑫宁沪天燃气</a:t>
            </a:r>
            <a:endParaRPr lang="en-US" altLang="zh-CN" sz="1200" b="1" dirty="0" smtClean="0"/>
          </a:p>
          <a:p>
            <a:pPr algn="ctr"/>
            <a:r>
              <a:rPr lang="zh-CN" altLang="zh-TW" sz="1200" b="1" dirty="0" smtClean="0"/>
              <a:t>有限</a:t>
            </a:r>
            <a:r>
              <a:rPr lang="zh-CN" altLang="en-US" sz="1200" b="1" dirty="0" smtClean="0"/>
              <a:t>公司</a:t>
            </a:r>
            <a:endParaRPr lang="zh-TW" altLang="zh-TW" sz="1200" b="1" dirty="0"/>
          </a:p>
        </p:txBody>
      </p:sp>
      <p:sp>
        <p:nvSpPr>
          <p:cNvPr id="81" name="矩形 80"/>
          <p:cNvSpPr/>
          <p:nvPr/>
        </p:nvSpPr>
        <p:spPr>
          <a:xfrm rot="16200000" flipH="1">
            <a:off x="3025141" y="2567939"/>
            <a:ext cx="45719" cy="3200401"/>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82" name="矩形 81"/>
          <p:cNvSpPr/>
          <p:nvPr/>
        </p:nvSpPr>
        <p:spPr>
          <a:xfrm rot="16200000">
            <a:off x="5003004" y="3150396"/>
            <a:ext cx="52392" cy="762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83" name="矩形 82"/>
          <p:cNvSpPr/>
          <p:nvPr/>
        </p:nvSpPr>
        <p:spPr>
          <a:xfrm rot="16200000">
            <a:off x="5003005" y="2488404"/>
            <a:ext cx="52390" cy="762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84" name="矩形 83"/>
          <p:cNvSpPr/>
          <p:nvPr/>
        </p:nvSpPr>
        <p:spPr>
          <a:xfrm rot="16200000">
            <a:off x="5003005" y="1626396"/>
            <a:ext cx="52390" cy="762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85" name="矩形 84"/>
          <p:cNvSpPr/>
          <p:nvPr/>
        </p:nvSpPr>
        <p:spPr>
          <a:xfrm rot="16200000">
            <a:off x="5003005" y="1040605"/>
            <a:ext cx="52390" cy="762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86" name="矩形 85"/>
          <p:cNvSpPr/>
          <p:nvPr/>
        </p:nvSpPr>
        <p:spPr>
          <a:xfrm rot="16200000">
            <a:off x="5003005" y="354805"/>
            <a:ext cx="52390" cy="762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87" name="矩形 86"/>
          <p:cNvSpPr/>
          <p:nvPr/>
        </p:nvSpPr>
        <p:spPr>
          <a:xfrm rot="16200000">
            <a:off x="5003005" y="4521995"/>
            <a:ext cx="52390" cy="762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88" name="矩形 87"/>
          <p:cNvSpPr/>
          <p:nvPr/>
        </p:nvSpPr>
        <p:spPr>
          <a:xfrm rot="16200000">
            <a:off x="5003005" y="5207795"/>
            <a:ext cx="52390" cy="762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89" name="文字方塊 88"/>
          <p:cNvSpPr txBox="1"/>
          <p:nvPr/>
        </p:nvSpPr>
        <p:spPr>
          <a:xfrm>
            <a:off x="304800" y="358914"/>
            <a:ext cx="4419600" cy="646331"/>
          </a:xfrm>
          <a:prstGeom prst="rect">
            <a:avLst/>
          </a:prstGeom>
          <a:noFill/>
        </p:spPr>
        <p:txBody>
          <a:bodyPr wrap="square" rtlCol="0">
            <a:spAutoFit/>
          </a:bodyPr>
          <a:lstStyle/>
          <a:p>
            <a:pPr>
              <a:spcBef>
                <a:spcPct val="0"/>
              </a:spcBef>
            </a:pPr>
            <a:r>
              <a:rPr lang="zh-CN" altLang="en-US" sz="3600" b="1" dirty="0" smtClean="0">
                <a:solidFill>
                  <a:srgbClr val="278ED0"/>
                </a:solidFill>
                <a:effectLst>
                  <a:outerShdw blurRad="60007" dist="200025" dir="15000000" sy="30000" kx="-1800000" algn="bl" rotWithShape="0">
                    <a:prstClr val="black">
                      <a:alpha val="32000"/>
                    </a:prstClr>
                  </a:outerShdw>
                </a:effectLst>
              </a:rPr>
              <a:t>集团资产架构图</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sp>
        <p:nvSpPr>
          <p:cNvPr id="90" name="矩形 89"/>
          <p:cNvSpPr/>
          <p:nvPr/>
        </p:nvSpPr>
        <p:spPr>
          <a:xfrm rot="16200000">
            <a:off x="5003004" y="3783804"/>
            <a:ext cx="52392" cy="762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微軟正黑體" pitchFamily="34" charset="-120"/>
              <a:ea typeface="微軟正黑體" pitchFamily="34" charset="-120"/>
            </a:endParaRPr>
          </a:p>
        </p:txBody>
      </p:sp>
      <p:sp>
        <p:nvSpPr>
          <p:cNvPr id="34" name="文字方塊 33"/>
          <p:cNvSpPr txBox="1"/>
          <p:nvPr/>
        </p:nvSpPr>
        <p:spPr>
          <a:xfrm>
            <a:off x="3733800" y="2286000"/>
            <a:ext cx="533400" cy="276999"/>
          </a:xfrm>
          <a:prstGeom prst="rect">
            <a:avLst/>
          </a:prstGeom>
          <a:noFill/>
        </p:spPr>
        <p:txBody>
          <a:bodyPr wrap="square" rtlCol="0">
            <a:spAutoFit/>
          </a:bodyPr>
          <a:lstStyle/>
          <a:p>
            <a:r>
              <a:rPr lang="en-US" altLang="zh-TW" sz="1200" dirty="0" smtClean="0">
                <a:solidFill>
                  <a:schemeClr val="bg1"/>
                </a:solidFill>
              </a:rPr>
              <a:t>100%</a:t>
            </a:r>
            <a:endParaRPr lang="zh-TW" altLang="en-US" sz="1200" dirty="0">
              <a:solidFill>
                <a:schemeClr val="bg1"/>
              </a:solidFill>
            </a:endParaRPr>
          </a:p>
        </p:txBody>
      </p:sp>
      <p:sp>
        <p:nvSpPr>
          <p:cNvPr id="35" name="文字方塊 34"/>
          <p:cNvSpPr txBox="1"/>
          <p:nvPr/>
        </p:nvSpPr>
        <p:spPr>
          <a:xfrm>
            <a:off x="3733800" y="3505200"/>
            <a:ext cx="533400" cy="276999"/>
          </a:xfrm>
          <a:prstGeom prst="rect">
            <a:avLst/>
          </a:prstGeom>
          <a:noFill/>
        </p:spPr>
        <p:txBody>
          <a:bodyPr wrap="square" rtlCol="0">
            <a:spAutoFit/>
          </a:bodyPr>
          <a:lstStyle/>
          <a:p>
            <a:r>
              <a:rPr lang="en-US" altLang="zh-TW" sz="1200" dirty="0" smtClean="0">
                <a:solidFill>
                  <a:schemeClr val="bg1"/>
                </a:solidFill>
              </a:rPr>
              <a:t>100%</a:t>
            </a:r>
            <a:endParaRPr lang="zh-TW" altLang="en-US" sz="1200" dirty="0">
              <a:solidFill>
                <a:schemeClr val="bg1"/>
              </a:solidFill>
            </a:endParaRPr>
          </a:p>
        </p:txBody>
      </p:sp>
      <p:sp>
        <p:nvSpPr>
          <p:cNvPr id="36" name="文字方塊 35"/>
          <p:cNvSpPr txBox="1"/>
          <p:nvPr/>
        </p:nvSpPr>
        <p:spPr>
          <a:xfrm>
            <a:off x="3810000" y="5181600"/>
            <a:ext cx="533400" cy="276999"/>
          </a:xfrm>
          <a:prstGeom prst="rect">
            <a:avLst/>
          </a:prstGeom>
          <a:noFill/>
        </p:spPr>
        <p:txBody>
          <a:bodyPr wrap="square" rtlCol="0">
            <a:spAutoFit/>
          </a:bodyPr>
          <a:lstStyle/>
          <a:p>
            <a:r>
              <a:rPr lang="en-US" altLang="zh-TW" sz="1200" dirty="0" smtClean="0">
                <a:solidFill>
                  <a:schemeClr val="bg1"/>
                </a:solidFill>
              </a:rPr>
              <a:t>100%</a:t>
            </a:r>
            <a:endParaRPr lang="zh-TW" altLang="en-US" sz="1200" dirty="0">
              <a:solidFill>
                <a:schemeClr val="bg1"/>
              </a:solidFill>
            </a:endParaRPr>
          </a:p>
        </p:txBody>
      </p:sp>
      <p:sp>
        <p:nvSpPr>
          <p:cNvPr id="37" name="文字方塊 36"/>
          <p:cNvSpPr txBox="1"/>
          <p:nvPr/>
        </p:nvSpPr>
        <p:spPr>
          <a:xfrm>
            <a:off x="7010400" y="838200"/>
            <a:ext cx="533400" cy="276999"/>
          </a:xfrm>
          <a:prstGeom prst="rect">
            <a:avLst/>
          </a:prstGeom>
          <a:noFill/>
        </p:spPr>
        <p:txBody>
          <a:bodyPr wrap="square" rtlCol="0">
            <a:spAutoFit/>
          </a:bodyPr>
          <a:lstStyle/>
          <a:p>
            <a:r>
              <a:rPr lang="en-US" altLang="zh-TW" sz="1200" dirty="0" smtClean="0">
                <a:solidFill>
                  <a:schemeClr val="bg1"/>
                </a:solidFill>
              </a:rPr>
              <a:t>100%</a:t>
            </a:r>
            <a:endParaRPr lang="zh-TW" altLang="en-US" sz="1200" dirty="0">
              <a:solidFill>
                <a:schemeClr val="bg1"/>
              </a:solidFill>
            </a:endParaRPr>
          </a:p>
        </p:txBody>
      </p:sp>
      <p:sp>
        <p:nvSpPr>
          <p:cNvPr id="38" name="文字方塊 37"/>
          <p:cNvSpPr txBox="1"/>
          <p:nvPr/>
        </p:nvSpPr>
        <p:spPr>
          <a:xfrm>
            <a:off x="7010400" y="1447800"/>
            <a:ext cx="533400" cy="276999"/>
          </a:xfrm>
          <a:prstGeom prst="rect">
            <a:avLst/>
          </a:prstGeom>
          <a:noFill/>
        </p:spPr>
        <p:txBody>
          <a:bodyPr wrap="square" rtlCol="0">
            <a:spAutoFit/>
          </a:bodyPr>
          <a:lstStyle/>
          <a:p>
            <a:r>
              <a:rPr lang="en-US" altLang="zh-TW" sz="1200" dirty="0" smtClean="0">
                <a:solidFill>
                  <a:schemeClr val="bg1"/>
                </a:solidFill>
              </a:rPr>
              <a:t>100%</a:t>
            </a:r>
            <a:endParaRPr lang="zh-TW" altLang="en-US" sz="1200" dirty="0">
              <a:solidFill>
                <a:schemeClr val="bg1"/>
              </a:solidFill>
            </a:endParaRPr>
          </a:p>
        </p:txBody>
      </p:sp>
      <p:sp>
        <p:nvSpPr>
          <p:cNvPr id="41" name="文字方塊 40"/>
          <p:cNvSpPr txBox="1"/>
          <p:nvPr/>
        </p:nvSpPr>
        <p:spPr>
          <a:xfrm>
            <a:off x="7086600" y="2133600"/>
            <a:ext cx="533400" cy="276999"/>
          </a:xfrm>
          <a:prstGeom prst="rect">
            <a:avLst/>
          </a:prstGeom>
          <a:noFill/>
        </p:spPr>
        <p:txBody>
          <a:bodyPr wrap="square" rtlCol="0">
            <a:spAutoFit/>
          </a:bodyPr>
          <a:lstStyle/>
          <a:p>
            <a:r>
              <a:rPr lang="en-US" altLang="zh-TW" sz="1200" dirty="0" smtClean="0">
                <a:solidFill>
                  <a:schemeClr val="bg1"/>
                </a:solidFill>
              </a:rPr>
              <a:t>85%</a:t>
            </a:r>
            <a:endParaRPr lang="zh-TW" altLang="en-US" sz="1200" dirty="0">
              <a:solidFill>
                <a:schemeClr val="bg1"/>
              </a:solidFill>
            </a:endParaRPr>
          </a:p>
        </p:txBody>
      </p:sp>
      <p:sp>
        <p:nvSpPr>
          <p:cNvPr id="42" name="文字方塊 41"/>
          <p:cNvSpPr txBox="1"/>
          <p:nvPr/>
        </p:nvSpPr>
        <p:spPr>
          <a:xfrm>
            <a:off x="6858000" y="2819400"/>
            <a:ext cx="762000" cy="276999"/>
          </a:xfrm>
          <a:prstGeom prst="rect">
            <a:avLst/>
          </a:prstGeom>
          <a:noFill/>
        </p:spPr>
        <p:txBody>
          <a:bodyPr wrap="square" rtlCol="0">
            <a:spAutoFit/>
          </a:bodyPr>
          <a:lstStyle/>
          <a:p>
            <a:r>
              <a:rPr lang="en-US" altLang="zh-TW" sz="1200" dirty="0" smtClean="0">
                <a:solidFill>
                  <a:schemeClr val="bg1"/>
                </a:solidFill>
              </a:rPr>
              <a:t>33.33%</a:t>
            </a:r>
            <a:endParaRPr lang="zh-TW" altLang="en-US" sz="1200" dirty="0">
              <a:solidFill>
                <a:schemeClr val="bg1"/>
              </a:solidFill>
            </a:endParaRPr>
          </a:p>
        </p:txBody>
      </p:sp>
      <p:sp>
        <p:nvSpPr>
          <p:cNvPr id="43" name="文字方塊 42"/>
          <p:cNvSpPr txBox="1"/>
          <p:nvPr/>
        </p:nvSpPr>
        <p:spPr>
          <a:xfrm>
            <a:off x="6858000" y="3505200"/>
            <a:ext cx="762000" cy="276999"/>
          </a:xfrm>
          <a:prstGeom prst="rect">
            <a:avLst/>
          </a:prstGeom>
          <a:noFill/>
        </p:spPr>
        <p:txBody>
          <a:bodyPr wrap="square" rtlCol="0">
            <a:spAutoFit/>
          </a:bodyPr>
          <a:lstStyle/>
          <a:p>
            <a:r>
              <a:rPr lang="en-US" altLang="zh-TW" sz="1200" dirty="0" smtClean="0">
                <a:solidFill>
                  <a:schemeClr val="bg1"/>
                </a:solidFill>
              </a:rPr>
              <a:t>33.2%</a:t>
            </a:r>
            <a:endParaRPr lang="zh-TW" altLang="en-US" sz="1200" dirty="0">
              <a:solidFill>
                <a:schemeClr val="bg1"/>
              </a:solidFill>
            </a:endParaRPr>
          </a:p>
        </p:txBody>
      </p:sp>
      <p:sp>
        <p:nvSpPr>
          <p:cNvPr id="44" name="文字方塊 43"/>
          <p:cNvSpPr txBox="1"/>
          <p:nvPr/>
        </p:nvSpPr>
        <p:spPr>
          <a:xfrm>
            <a:off x="6858000" y="4191000"/>
            <a:ext cx="762000" cy="276999"/>
          </a:xfrm>
          <a:prstGeom prst="rect">
            <a:avLst/>
          </a:prstGeom>
          <a:noFill/>
        </p:spPr>
        <p:txBody>
          <a:bodyPr wrap="square" rtlCol="0">
            <a:spAutoFit/>
          </a:bodyPr>
          <a:lstStyle/>
          <a:p>
            <a:r>
              <a:rPr lang="en-US" altLang="zh-TW" sz="1200" dirty="0" smtClean="0">
                <a:solidFill>
                  <a:schemeClr val="bg1"/>
                </a:solidFill>
              </a:rPr>
              <a:t>26.66%</a:t>
            </a:r>
            <a:endParaRPr lang="zh-TW" altLang="en-US" sz="1200" dirty="0">
              <a:solidFill>
                <a:schemeClr val="bg1"/>
              </a:solidFill>
            </a:endParaRPr>
          </a:p>
        </p:txBody>
      </p:sp>
      <p:sp>
        <p:nvSpPr>
          <p:cNvPr id="45" name="文字方塊 44"/>
          <p:cNvSpPr txBox="1"/>
          <p:nvPr/>
        </p:nvSpPr>
        <p:spPr>
          <a:xfrm>
            <a:off x="6858000" y="4876800"/>
            <a:ext cx="762000" cy="276999"/>
          </a:xfrm>
          <a:prstGeom prst="rect">
            <a:avLst/>
          </a:prstGeom>
          <a:noFill/>
        </p:spPr>
        <p:txBody>
          <a:bodyPr wrap="square" rtlCol="0">
            <a:spAutoFit/>
          </a:bodyPr>
          <a:lstStyle/>
          <a:p>
            <a:r>
              <a:rPr lang="en-US" altLang="zh-TW" sz="1200" dirty="0" smtClean="0">
                <a:solidFill>
                  <a:schemeClr val="bg1"/>
                </a:solidFill>
              </a:rPr>
              <a:t>22.77%</a:t>
            </a:r>
            <a:endParaRPr lang="zh-TW" altLang="en-US" sz="1200" dirty="0">
              <a:solidFill>
                <a:schemeClr val="bg1"/>
              </a:solidFill>
            </a:endParaRPr>
          </a:p>
        </p:txBody>
      </p:sp>
      <p:sp>
        <p:nvSpPr>
          <p:cNvPr id="46" name="文字方塊 45"/>
          <p:cNvSpPr txBox="1"/>
          <p:nvPr/>
        </p:nvSpPr>
        <p:spPr>
          <a:xfrm>
            <a:off x="7086600" y="5638800"/>
            <a:ext cx="762000" cy="276999"/>
          </a:xfrm>
          <a:prstGeom prst="rect">
            <a:avLst/>
          </a:prstGeom>
          <a:noFill/>
        </p:spPr>
        <p:txBody>
          <a:bodyPr wrap="square" rtlCol="0">
            <a:spAutoFit/>
          </a:bodyPr>
          <a:lstStyle/>
          <a:p>
            <a:r>
              <a:rPr lang="en-US" altLang="zh-TW" sz="1200" dirty="0" smtClean="0">
                <a:solidFill>
                  <a:schemeClr val="bg1"/>
                </a:solidFill>
              </a:rPr>
              <a:t>48%</a:t>
            </a:r>
            <a:endParaRPr lang="zh-TW" altLang="en-US" sz="1200" dirty="0">
              <a:solidFill>
                <a:schemeClr val="bg1"/>
              </a:solidFill>
            </a:endParaRPr>
          </a:p>
        </p:txBody>
      </p:sp>
      <p:sp>
        <p:nvSpPr>
          <p:cNvPr id="47" name="投影片編號版面配置區 46"/>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7" name="內容版面配置區 3" descr="JSE PPT_A02.jpg"/>
          <p:cNvPicPr>
            <a:picLocks noChangeAspect="1"/>
          </p:cNvPicPr>
          <p:nvPr/>
        </p:nvPicPr>
        <p:blipFill>
          <a:blip r:embed="rId2" cstate="print"/>
          <a:stretch>
            <a:fillRect/>
          </a:stretch>
        </p:blipFill>
        <p:spPr>
          <a:xfrm>
            <a:off x="0" y="0"/>
            <a:ext cx="9144000" cy="6858000"/>
          </a:xfrm>
          <a:prstGeom prst="rect">
            <a:avLst/>
          </a:prstGeom>
        </p:spPr>
      </p:pic>
      <p:sp>
        <p:nvSpPr>
          <p:cNvPr id="8" name="文字方塊 7"/>
          <p:cNvSpPr txBox="1"/>
          <p:nvPr/>
        </p:nvSpPr>
        <p:spPr>
          <a:xfrm>
            <a:off x="381000" y="1447800"/>
            <a:ext cx="5943600" cy="830997"/>
          </a:xfrm>
          <a:prstGeom prst="rect">
            <a:avLst/>
          </a:prstGeom>
          <a:noFill/>
        </p:spPr>
        <p:txBody>
          <a:bodyPr wrap="square" rtlCol="0">
            <a:spAutoFit/>
          </a:bodyPr>
          <a:lstStyle/>
          <a:p>
            <a:r>
              <a:rPr lang="zh-CN" altLang="en-US" sz="4800" b="1" dirty="0" smtClean="0">
                <a:solidFill>
                  <a:srgbClr val="278ED0"/>
                </a:solidFill>
                <a:effectLst>
                  <a:outerShdw blurRad="60007" dist="200025" dir="15000000" sy="30000" kx="-1800000" algn="bl" rotWithShape="0">
                    <a:prstClr val="black">
                      <a:alpha val="32000"/>
                    </a:prstClr>
                  </a:outerShdw>
                </a:effectLst>
              </a:rPr>
              <a:t>财务指标摘要</a:t>
            </a:r>
            <a:endParaRPr lang="zh-TW" altLang="en-US" sz="4800" b="1" dirty="0">
              <a:solidFill>
                <a:srgbClr val="278ED0"/>
              </a:solidFill>
              <a:effectLst>
                <a:outerShdw blurRad="60007" dist="200025" dir="15000000" sy="30000" kx="-1800000" algn="bl" rotWithShape="0">
                  <a:prstClr val="black">
                    <a:alpha val="32000"/>
                  </a:prstClr>
                </a:outerShdw>
              </a:effectLst>
            </a:endParaRPr>
          </a:p>
        </p:txBody>
      </p:sp>
      <p:sp>
        <p:nvSpPr>
          <p:cNvPr id="6" name="投影片編號版面配置區 5"/>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4419600" cy="646331"/>
          </a:xfrm>
          <a:prstGeom prst="rect">
            <a:avLst/>
          </a:prstGeom>
          <a:noFill/>
        </p:spPr>
        <p:txBody>
          <a:bodyPr wrap="square" rtlCol="0">
            <a:spAutoFit/>
          </a:bodyPr>
          <a:lstStyle/>
          <a:p>
            <a:r>
              <a:rPr lang="zh-CN" altLang="en-US" sz="3600" b="1" dirty="0" smtClean="0">
                <a:solidFill>
                  <a:srgbClr val="278ED0"/>
                </a:solidFill>
                <a:effectLst>
                  <a:outerShdw blurRad="60007" dist="200025" dir="15000000" sy="30000" kx="-1800000" algn="bl" rotWithShape="0">
                    <a:prstClr val="black">
                      <a:alpha val="32000"/>
                    </a:prstClr>
                  </a:outerShdw>
                </a:effectLst>
              </a:rPr>
              <a:t>财务指标摘要</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aphicFrame>
        <p:nvGraphicFramePr>
          <p:cNvPr id="6" name="表格 5"/>
          <p:cNvGraphicFramePr>
            <a:graphicFrameLocks noGrp="1"/>
          </p:cNvGraphicFramePr>
          <p:nvPr>
            <p:extLst>
              <p:ext uri="{D42A27DB-BD31-4B8C-83A1-F6EECF244321}">
                <p14:modId xmlns:p14="http://schemas.microsoft.com/office/powerpoint/2010/main" val="2807787906"/>
              </p:ext>
            </p:extLst>
          </p:nvPr>
        </p:nvGraphicFramePr>
        <p:xfrm>
          <a:off x="928662" y="1285860"/>
          <a:ext cx="7632000" cy="4027317"/>
        </p:xfrm>
        <a:graphic>
          <a:graphicData uri="http://schemas.openxmlformats.org/drawingml/2006/table">
            <a:tbl>
              <a:tblPr/>
              <a:tblGrid>
                <a:gridCol w="1908000"/>
                <a:gridCol w="1908000"/>
                <a:gridCol w="1908000"/>
                <a:gridCol w="1908000"/>
              </a:tblGrid>
              <a:tr h="499317">
                <a:tc>
                  <a:txBody>
                    <a:bodyPr/>
                    <a:lstStyle/>
                    <a:p>
                      <a:pPr algn="ctr"/>
                      <a:r>
                        <a:rPr lang="zh-CN" altLang="en-US" sz="1200" b="1" kern="1200" dirty="0" smtClean="0">
                          <a:solidFill>
                            <a:srgbClr val="FFFFFF"/>
                          </a:solidFill>
                          <a:latin typeface="微軟正黑體" pitchFamily="34" charset="-120"/>
                          <a:ea typeface="微軟正黑體" pitchFamily="34" charset="-120"/>
                          <a:cs typeface="Arial" pitchFamily="34" charset="0"/>
                        </a:rPr>
                        <a:t>项目</a:t>
                      </a:r>
                      <a:endParaRPr lang="zh-TW" sz="1200" b="1" kern="1200" dirty="0">
                        <a:solidFill>
                          <a:srgbClr val="FFFFFF"/>
                        </a:solidFill>
                        <a:latin typeface="微軟正黑體" pitchFamily="34" charset="-120"/>
                        <a:ea typeface="微軟正黑體" pitchFamily="34" charset="-120"/>
                        <a:cs typeface="Arial" pitchFamily="34" charset="0"/>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78ED0"/>
                    </a:solidFill>
                  </a:tcPr>
                </a:tc>
                <a:tc>
                  <a:txBody>
                    <a:bodyPr/>
                    <a:lstStyle/>
                    <a:p>
                      <a:pPr algn="ctr" fontAlgn="base">
                        <a:spcAft>
                          <a:spcPts val="0"/>
                        </a:spcAft>
                      </a:pPr>
                      <a:r>
                        <a:rPr lang="en-US" sz="1200" b="1" kern="1200" dirty="0" smtClean="0">
                          <a:solidFill>
                            <a:srgbClr val="FFFFFF"/>
                          </a:solidFill>
                          <a:latin typeface="微軟正黑體" pitchFamily="34" charset="-120"/>
                          <a:ea typeface="微軟正黑體" pitchFamily="34" charset="-120"/>
                          <a:cs typeface="Arial" pitchFamily="34" charset="0"/>
                        </a:rPr>
                        <a:t>2013</a:t>
                      </a:r>
                    </a:p>
                    <a:p>
                      <a:pPr algn="ctr" fontAlgn="base">
                        <a:spcAft>
                          <a:spcPts val="0"/>
                        </a:spcAft>
                      </a:pPr>
                      <a:r>
                        <a:rPr lang="zh-CN" altLang="en-US" sz="1200" b="1" kern="1200" dirty="0" smtClean="0">
                          <a:solidFill>
                            <a:srgbClr val="FFFFFF"/>
                          </a:solidFill>
                          <a:latin typeface="微軟正黑體" pitchFamily="34" charset="-120"/>
                          <a:ea typeface="微軟正黑體" pitchFamily="34" charset="-120"/>
                          <a:cs typeface="Arial" pitchFamily="34" charset="0"/>
                        </a:rPr>
                        <a:t>人民币千元</a:t>
                      </a:r>
                      <a:endParaRPr lang="zh-TW" altLang="zh-HK" sz="1200" b="1" kern="1200" dirty="0">
                        <a:solidFill>
                          <a:srgbClr val="FFFFFF"/>
                        </a:solidFill>
                        <a:latin typeface="微軟正黑體" pitchFamily="34" charset="-120"/>
                        <a:ea typeface="微軟正黑體" pitchFamily="34" charset="-120"/>
                        <a:cs typeface="Arial" pitchFamily="34" charset="0"/>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78ED0"/>
                    </a:solidFill>
                  </a:tcPr>
                </a:tc>
                <a:tc>
                  <a:txBody>
                    <a:bodyPr/>
                    <a:lstStyle/>
                    <a:p>
                      <a:pPr algn="ctr" fontAlgn="base">
                        <a:spcAft>
                          <a:spcPts val="0"/>
                        </a:spcAft>
                      </a:pPr>
                      <a:r>
                        <a:rPr lang="en-US" sz="1200" b="1" kern="1200" dirty="0" smtClean="0">
                          <a:solidFill>
                            <a:srgbClr val="FFFFFF"/>
                          </a:solidFill>
                          <a:latin typeface="微軟正黑體" pitchFamily="34" charset="-120"/>
                          <a:ea typeface="微軟正黑體" pitchFamily="34" charset="-120"/>
                          <a:cs typeface="Arial" pitchFamily="34" charset="0"/>
                        </a:rPr>
                        <a:t>20</a:t>
                      </a:r>
                      <a:r>
                        <a:rPr lang="en-US" altLang="zh-TW" sz="1200" b="1" kern="1200" dirty="0" smtClean="0">
                          <a:solidFill>
                            <a:srgbClr val="FFFFFF"/>
                          </a:solidFill>
                          <a:latin typeface="微軟正黑體" pitchFamily="34" charset="-120"/>
                          <a:ea typeface="微軟正黑體" pitchFamily="34" charset="-120"/>
                          <a:cs typeface="Arial" pitchFamily="34" charset="0"/>
                        </a:rPr>
                        <a:t>1</a:t>
                      </a:r>
                      <a:r>
                        <a:rPr lang="en-US" sz="1200" b="1" kern="1200" dirty="0" smtClean="0">
                          <a:solidFill>
                            <a:srgbClr val="FFFFFF"/>
                          </a:solidFill>
                          <a:latin typeface="微軟正黑體" pitchFamily="34" charset="-120"/>
                          <a:ea typeface="微軟正黑體" pitchFamily="34" charset="-120"/>
                          <a:cs typeface="Arial" pitchFamily="34" charset="0"/>
                        </a:rPr>
                        <a:t>2</a:t>
                      </a:r>
                    </a:p>
                    <a:p>
                      <a:pPr algn="ctr" fontAlgn="base">
                        <a:spcAft>
                          <a:spcPts val="0"/>
                        </a:spcAft>
                      </a:pPr>
                      <a:r>
                        <a:rPr lang="zh-CN" altLang="en-US" sz="1200" b="1" kern="1200" dirty="0" smtClean="0">
                          <a:solidFill>
                            <a:srgbClr val="FFFFFF"/>
                          </a:solidFill>
                          <a:latin typeface="微軟正黑體" pitchFamily="34" charset="-120"/>
                          <a:ea typeface="微軟正黑體" pitchFamily="34" charset="-120"/>
                          <a:cs typeface="Arial" pitchFamily="34" charset="0"/>
                        </a:rPr>
                        <a:t>人民币千元</a:t>
                      </a:r>
                      <a:endParaRPr lang="zh-TW" altLang="zh-HK" sz="1200" b="1" kern="1200" dirty="0">
                        <a:solidFill>
                          <a:srgbClr val="FFFFFF"/>
                        </a:solidFill>
                        <a:latin typeface="微軟正黑體" pitchFamily="34" charset="-120"/>
                        <a:ea typeface="微軟正黑體" pitchFamily="34" charset="-120"/>
                        <a:cs typeface="Arial" pitchFamily="34" charset="0"/>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78ED0"/>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zh-CN" altLang="zh-TW" sz="1200" b="1" kern="1200" dirty="0" smtClean="0">
                          <a:solidFill>
                            <a:srgbClr val="FFFFFF"/>
                          </a:solidFill>
                          <a:latin typeface="微軟正黑體" pitchFamily="34" charset="-120"/>
                          <a:ea typeface="微軟正黑體" pitchFamily="34" charset="-120"/>
                          <a:cs typeface="Arial" pitchFamily="34" charset="0"/>
                        </a:rPr>
                        <a:t>同比增减</a:t>
                      </a:r>
                      <a:endParaRPr lang="zh-TW" altLang="zh-TW" sz="1200" b="1" kern="1200" dirty="0" smtClean="0">
                        <a:solidFill>
                          <a:srgbClr val="FFFFFF"/>
                        </a:solidFill>
                        <a:latin typeface="微軟正黑體" pitchFamily="34" charset="-120"/>
                        <a:ea typeface="微軟正黑體" pitchFamily="34" charset="-120"/>
                        <a:cs typeface="Arial" pitchFamily="34" charset="0"/>
                      </a:endParaRPr>
                    </a:p>
                    <a:p>
                      <a:pPr algn="ctr" fontAlgn="base">
                        <a:spcAft>
                          <a:spcPts val="0"/>
                        </a:spcAft>
                      </a:pPr>
                      <a:r>
                        <a:rPr lang="en-US" sz="1200" b="1" kern="1200" dirty="0" smtClean="0">
                          <a:solidFill>
                            <a:srgbClr val="FFFFFF"/>
                          </a:solidFill>
                          <a:latin typeface="微軟正黑體" pitchFamily="34" charset="-120"/>
                          <a:ea typeface="微軟正黑體" pitchFamily="34" charset="-120"/>
                          <a:cs typeface="Arial" pitchFamily="34" charset="0"/>
                        </a:rPr>
                        <a:t>(%)</a:t>
                      </a:r>
                      <a:endParaRPr lang="zh-TW" sz="1200" b="1" kern="1200" dirty="0">
                        <a:solidFill>
                          <a:srgbClr val="FFFFFF"/>
                        </a:solidFill>
                        <a:latin typeface="微軟正黑體" pitchFamily="34" charset="-120"/>
                        <a:ea typeface="微軟正黑體" pitchFamily="34" charset="-120"/>
                        <a:cs typeface="Arial" pitchFamily="34" charset="0"/>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78ED0"/>
                    </a:solidFill>
                  </a:tcPr>
                </a:tc>
              </a:tr>
              <a:tr h="504000">
                <a:tc>
                  <a:txBody>
                    <a:bodyPr/>
                    <a:lstStyle/>
                    <a:p>
                      <a:pPr algn="ctr" fontAlgn="base">
                        <a:spcAft>
                          <a:spcPts val="0"/>
                        </a:spcAft>
                      </a:pPr>
                      <a:r>
                        <a:rPr lang="zh-CN" altLang="en-US" sz="1200" b="1" kern="1200" dirty="0" smtClean="0">
                          <a:solidFill>
                            <a:schemeClr val="tx1"/>
                          </a:solidFill>
                          <a:latin typeface="微軟正黑體" pitchFamily="34" charset="-120"/>
                          <a:ea typeface="微軟正黑體" pitchFamily="34" charset="-120"/>
                          <a:cs typeface="Arial"/>
                        </a:rPr>
                        <a:t>营业收入</a:t>
                      </a:r>
                      <a:endParaRPr lang="en-US" altLang="zh-CN" sz="1200" b="1" kern="1200" dirty="0" smtClean="0">
                        <a:solidFill>
                          <a:schemeClr val="tx1"/>
                        </a:solidFill>
                        <a:latin typeface="微軟正黑體" pitchFamily="34" charset="-120"/>
                        <a:ea typeface="微軟正黑體" pitchFamily="34" charset="-120"/>
                        <a:cs typeface="Arial"/>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DF3"/>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7,614,227</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7,795,943</a:t>
                      </a:r>
                      <a:endParaRPr lang="zh-TW" altLang="zh-TW" sz="1200" b="0" kern="1200" dirty="0" smtClean="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-2.33</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r>
              <a:tr h="504000">
                <a:tc>
                  <a:txBody>
                    <a:bodyPr/>
                    <a:lstStyle/>
                    <a:p>
                      <a:pPr algn="ctr" fontAlgn="base">
                        <a:spcAft>
                          <a:spcPts val="0"/>
                        </a:spcAft>
                      </a:pPr>
                      <a:r>
                        <a:rPr lang="zh-CN" altLang="zh-TW" sz="1200" b="1" kern="1200" dirty="0" smtClean="0">
                          <a:solidFill>
                            <a:schemeClr val="tx1"/>
                          </a:solidFill>
                          <a:latin typeface="微軟正黑體" pitchFamily="34" charset="-120"/>
                          <a:ea typeface="微軟正黑體" pitchFamily="34" charset="-120"/>
                          <a:cs typeface="Arial"/>
                        </a:rPr>
                        <a:t>营业成本</a:t>
                      </a:r>
                      <a:endParaRPr lang="zh-TW" altLang="en-US" sz="1200" b="1" kern="1200" dirty="0">
                        <a:solidFill>
                          <a:schemeClr val="tx1"/>
                        </a:solidFill>
                        <a:latin typeface="微軟正黑體" pitchFamily="34" charset="-120"/>
                        <a:ea typeface="微軟正黑體" pitchFamily="34" charset="-120"/>
                        <a:cs typeface="Arial"/>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DF3"/>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3,694,144</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4,054,627</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-8.89</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r>
              <a:tr h="504000">
                <a:tc>
                  <a:txBody>
                    <a:bodyPr/>
                    <a:lstStyle/>
                    <a:p>
                      <a:pPr algn="ctr" fontAlgn="base">
                        <a:spcAft>
                          <a:spcPts val="0"/>
                        </a:spcAft>
                      </a:pPr>
                      <a:r>
                        <a:rPr lang="zh-CN" altLang="zh-TW" sz="1200" b="1" kern="1200" dirty="0" smtClean="0">
                          <a:solidFill>
                            <a:schemeClr val="tx1"/>
                          </a:solidFill>
                          <a:latin typeface="微軟正黑體" pitchFamily="34" charset="-120"/>
                          <a:ea typeface="微軟正黑體" pitchFamily="34" charset="-120"/>
                          <a:cs typeface="Arial"/>
                        </a:rPr>
                        <a:t>归属于上市公司股东的净利润</a:t>
                      </a:r>
                      <a:endParaRPr lang="en-US" altLang="zh-CN" sz="1200" b="1" kern="1200" dirty="0" smtClean="0">
                        <a:solidFill>
                          <a:schemeClr val="tx1"/>
                        </a:solidFill>
                        <a:latin typeface="微軟正黑體" pitchFamily="34" charset="-120"/>
                        <a:ea typeface="微軟正黑體" pitchFamily="34" charset="-120"/>
                        <a:cs typeface="Arial"/>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DF3"/>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2,707,743</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2,333,345</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16.05</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r>
              <a:tr h="504000">
                <a:tc>
                  <a:txBody>
                    <a:bodyPr/>
                    <a:lstStyle/>
                    <a:p>
                      <a:pPr algn="ctr" fontAlgn="base">
                        <a:spcAft>
                          <a:spcPts val="0"/>
                        </a:spcAft>
                      </a:pPr>
                      <a:r>
                        <a:rPr lang="zh-CN" altLang="en-US" sz="1200" b="1" kern="1200" dirty="0" smtClean="0">
                          <a:solidFill>
                            <a:schemeClr val="tx1"/>
                          </a:solidFill>
                          <a:latin typeface="微軟正黑體" pitchFamily="34" charset="-120"/>
                          <a:ea typeface="微軟正黑體" pitchFamily="34" charset="-120"/>
                          <a:cs typeface="Arial"/>
                        </a:rPr>
                        <a:t>基本</a:t>
                      </a:r>
                      <a:r>
                        <a:rPr lang="zh-CN" altLang="zh-TW" sz="1200" b="1" kern="1200" dirty="0" smtClean="0">
                          <a:solidFill>
                            <a:schemeClr val="tx1"/>
                          </a:solidFill>
                          <a:latin typeface="微軟正黑體" pitchFamily="34" charset="-120"/>
                          <a:ea typeface="微軟正黑體" pitchFamily="34" charset="-120"/>
                          <a:cs typeface="Arial"/>
                        </a:rPr>
                        <a:t>每股盈利（</a:t>
                      </a:r>
                      <a:r>
                        <a:rPr lang="zh-CN" altLang="en-US" sz="1200" b="1" kern="1200" dirty="0" smtClean="0">
                          <a:solidFill>
                            <a:schemeClr val="tx1"/>
                          </a:solidFill>
                          <a:latin typeface="微軟正黑體" pitchFamily="34" charset="-120"/>
                          <a:ea typeface="微軟正黑體" pitchFamily="34" charset="-120"/>
                          <a:cs typeface="Arial"/>
                        </a:rPr>
                        <a:t>元</a:t>
                      </a:r>
                      <a:r>
                        <a:rPr lang="en-US" altLang="zh-CN" sz="1200" b="1" kern="1200" dirty="0" smtClean="0">
                          <a:solidFill>
                            <a:schemeClr val="tx1"/>
                          </a:solidFill>
                          <a:latin typeface="微軟正黑體" pitchFamily="34" charset="-120"/>
                          <a:ea typeface="微軟正黑體" pitchFamily="34" charset="-120"/>
                          <a:cs typeface="Arial"/>
                        </a:rPr>
                        <a:t>/</a:t>
                      </a:r>
                      <a:r>
                        <a:rPr lang="zh-CN" altLang="en-US" sz="1200" b="1" kern="1200" dirty="0" smtClean="0">
                          <a:solidFill>
                            <a:schemeClr val="tx1"/>
                          </a:solidFill>
                          <a:latin typeface="微軟正黑體" pitchFamily="34" charset="-120"/>
                          <a:ea typeface="微軟正黑體" pitchFamily="34" charset="-120"/>
                          <a:cs typeface="Arial"/>
                        </a:rPr>
                        <a:t>股</a:t>
                      </a:r>
                      <a:r>
                        <a:rPr lang="zh-CN" altLang="zh-TW" sz="1200" b="1" kern="1200" dirty="0" smtClean="0">
                          <a:solidFill>
                            <a:schemeClr val="tx1"/>
                          </a:solidFill>
                          <a:latin typeface="微軟正黑體" pitchFamily="34" charset="-120"/>
                          <a:ea typeface="微軟正黑體" pitchFamily="34" charset="-120"/>
                          <a:cs typeface="Arial"/>
                        </a:rPr>
                        <a:t>）</a:t>
                      </a:r>
                      <a:endParaRPr lang="zh-TW" altLang="en-US" sz="1200" b="1" kern="1200" dirty="0">
                        <a:solidFill>
                          <a:schemeClr val="tx1"/>
                        </a:solidFill>
                        <a:latin typeface="微軟正黑體" pitchFamily="34" charset="-120"/>
                        <a:ea typeface="微軟正黑體" pitchFamily="34" charset="-120"/>
                        <a:cs typeface="Arial"/>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DF3"/>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0.538</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0.463</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16.05</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r>
              <a:tr h="504000">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zh-CN" altLang="zh-TW" sz="1200" b="1" kern="1200" dirty="0" smtClean="0">
                          <a:solidFill>
                            <a:schemeClr val="tx1"/>
                          </a:solidFill>
                          <a:latin typeface="微軟正黑體" pitchFamily="34" charset="-120"/>
                          <a:ea typeface="微軟正黑體" pitchFamily="34" charset="-120"/>
                          <a:cs typeface="Arial"/>
                        </a:rPr>
                        <a:t>总资产</a:t>
                      </a:r>
                      <a:endParaRPr lang="zh-TW" altLang="en-US" sz="1200" b="1" kern="1200" dirty="0" smtClean="0">
                        <a:solidFill>
                          <a:schemeClr val="tx1"/>
                        </a:solidFill>
                        <a:latin typeface="微軟正黑體" pitchFamily="34" charset="-120"/>
                        <a:ea typeface="微軟正黑體" pitchFamily="34" charset="-120"/>
                        <a:cs typeface="Arial"/>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DF3"/>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26,833,912</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25,849,258</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3.81</a:t>
                      </a:r>
                      <a:endParaRPr lang="zh-TW" altLang="zh-TW" sz="1200" b="0" kern="1200" dirty="0">
                        <a:solidFill>
                          <a:schemeClr val="tx1"/>
                        </a:solidFill>
                        <a:latin typeface="+mn-lt"/>
                        <a:ea typeface="+mn-ea"/>
                        <a:cs typeface="+mn-cs"/>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r>
              <a:tr h="504000">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zh-CN" altLang="zh-TW" sz="1200" b="1" kern="1200" dirty="0" smtClean="0">
                          <a:solidFill>
                            <a:schemeClr val="tx1"/>
                          </a:solidFill>
                          <a:latin typeface="微軟正黑體" pitchFamily="34" charset="-120"/>
                          <a:ea typeface="微軟正黑體" pitchFamily="34" charset="-120"/>
                          <a:cs typeface="Arial"/>
                        </a:rPr>
                        <a:t>负债总额</a:t>
                      </a:r>
                      <a:endParaRPr lang="zh-TW" altLang="en-US" sz="1200" b="1" kern="1200" dirty="0">
                        <a:solidFill>
                          <a:schemeClr val="tx1"/>
                        </a:solidFill>
                        <a:latin typeface="微軟正黑體" pitchFamily="34" charset="-120"/>
                        <a:ea typeface="微軟正黑體" pitchFamily="34" charset="-120"/>
                        <a:cs typeface="Arial"/>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DF3"/>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6,735,685</a:t>
                      </a:r>
                      <a:endParaRPr lang="zh-TW" altLang="zh-TW" sz="1200" b="0" kern="1200" dirty="0" smtClean="0">
                        <a:solidFill>
                          <a:schemeClr val="tx1"/>
                        </a:solidFill>
                        <a:latin typeface="+mn-lt"/>
                        <a:ea typeface="+mn-ea"/>
                        <a:cs typeface="+mn-cs"/>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6,693,782</a:t>
                      </a:r>
                      <a:endParaRPr lang="zh-TW" altLang="zh-TW" sz="1200" b="0" kern="1200" dirty="0" smtClean="0">
                        <a:solidFill>
                          <a:schemeClr val="tx1"/>
                        </a:solidFill>
                        <a:latin typeface="+mn-lt"/>
                        <a:ea typeface="+mn-ea"/>
                        <a:cs typeface="+mn-cs"/>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0.63</a:t>
                      </a:r>
                      <a:endParaRPr lang="zh-TW" altLang="zh-TW" sz="1200" b="0" kern="1200" dirty="0" smtClean="0">
                        <a:solidFill>
                          <a:schemeClr val="tx1"/>
                        </a:solidFill>
                        <a:latin typeface="+mn-lt"/>
                        <a:ea typeface="+mn-ea"/>
                        <a:cs typeface="+mn-cs"/>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r>
              <a:tr h="504000">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zh-CN" altLang="zh-TW" sz="1200" b="1" kern="1200" dirty="0" smtClean="0">
                          <a:solidFill>
                            <a:schemeClr val="tx1"/>
                          </a:solidFill>
                          <a:latin typeface="微軟正黑體" pitchFamily="34" charset="-120"/>
                          <a:ea typeface="微軟正黑體" pitchFamily="34" charset="-120"/>
                          <a:cs typeface="Arial"/>
                        </a:rPr>
                        <a:t>总资产负债率</a:t>
                      </a:r>
                      <a:endParaRPr lang="zh-TW" altLang="en-US" sz="1200" b="1" kern="1200" dirty="0">
                        <a:solidFill>
                          <a:schemeClr val="tx1"/>
                        </a:solidFill>
                        <a:latin typeface="微軟正黑體" pitchFamily="34" charset="-120"/>
                        <a:ea typeface="微軟正黑體" pitchFamily="34" charset="-120"/>
                        <a:cs typeface="Arial"/>
                      </a:endParaRPr>
                    </a:p>
                  </a:txBody>
                  <a:tcPr marL="66002" marR="66002" marT="33001" marB="33001"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DF3"/>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25.10%</a:t>
                      </a:r>
                      <a:endParaRPr lang="zh-TW" altLang="zh-TW" sz="1200" b="0" kern="1200" dirty="0" smtClean="0">
                        <a:solidFill>
                          <a:schemeClr val="tx1"/>
                        </a:solidFill>
                        <a:latin typeface="+mn-lt"/>
                        <a:ea typeface="+mn-ea"/>
                        <a:cs typeface="+mn-cs"/>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altLang="zh-TW" sz="1200" b="0" kern="1200" dirty="0" smtClean="0">
                          <a:solidFill>
                            <a:schemeClr val="tx1"/>
                          </a:solidFill>
                          <a:latin typeface="+mn-lt"/>
                          <a:ea typeface="+mn-ea"/>
                          <a:cs typeface="+mn-cs"/>
                        </a:rPr>
                        <a:t>25.90%</a:t>
                      </a:r>
                      <a:endParaRPr lang="zh-TW" altLang="zh-TW" sz="1200" b="0" kern="1200" dirty="0" smtClean="0">
                        <a:solidFill>
                          <a:schemeClr val="tx1"/>
                        </a:solidFill>
                        <a:latin typeface="+mn-lt"/>
                        <a:ea typeface="+mn-ea"/>
                        <a:cs typeface="+mn-cs"/>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zh-CN" altLang="zh-TW" sz="1200" b="0" kern="1200" dirty="0" smtClean="0">
                          <a:solidFill>
                            <a:schemeClr val="tx1"/>
                          </a:solidFill>
                          <a:latin typeface="+mn-lt"/>
                          <a:ea typeface="+mn-ea"/>
                          <a:cs typeface="+mn-cs"/>
                        </a:rPr>
                        <a:t>减少</a:t>
                      </a:r>
                      <a:r>
                        <a:rPr lang="en-US" altLang="zh-TW" sz="1200" b="0" kern="1200" dirty="0" smtClean="0">
                          <a:solidFill>
                            <a:schemeClr val="tx1"/>
                          </a:solidFill>
                          <a:latin typeface="+mn-lt"/>
                          <a:ea typeface="+mn-ea"/>
                          <a:cs typeface="+mn-cs"/>
                        </a:rPr>
                        <a:t>0.8</a:t>
                      </a:r>
                      <a:r>
                        <a:rPr lang="zh-CN" altLang="zh-TW" sz="1200" b="0" kern="1200" dirty="0" smtClean="0">
                          <a:solidFill>
                            <a:schemeClr val="tx1"/>
                          </a:solidFill>
                          <a:latin typeface="+mn-lt"/>
                          <a:ea typeface="+mn-ea"/>
                          <a:cs typeface="+mn-cs"/>
                        </a:rPr>
                        <a:t>个百分点</a:t>
                      </a:r>
                      <a:endParaRPr lang="zh-TW" altLang="zh-TW" sz="1200" b="0" kern="1200" dirty="0" smtClean="0">
                        <a:solidFill>
                          <a:schemeClr val="tx1"/>
                        </a:solidFill>
                        <a:latin typeface="+mn-lt"/>
                        <a:ea typeface="+mn-ea"/>
                        <a:cs typeface="+mn-cs"/>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r>
            </a:tbl>
          </a:graphicData>
        </a:graphic>
      </p:graphicFrame>
      <p:sp>
        <p:nvSpPr>
          <p:cNvPr id="7" name="投影片編號版面配置區 6"/>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圖表 22"/>
          <p:cNvGraphicFramePr/>
          <p:nvPr/>
        </p:nvGraphicFramePr>
        <p:xfrm>
          <a:off x="0" y="1752600"/>
          <a:ext cx="6373813" cy="4423272"/>
        </p:xfrm>
        <a:graphic>
          <a:graphicData uri="http://schemas.openxmlformats.org/drawingml/2006/chart">
            <c:chart xmlns:c="http://schemas.openxmlformats.org/drawingml/2006/chart" xmlns:r="http://schemas.openxmlformats.org/officeDocument/2006/relationships" r:id="rId2"/>
          </a:graphicData>
        </a:graphic>
      </p:graphicFrame>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3"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4724400" cy="646331"/>
          </a:xfrm>
          <a:prstGeom prst="rect">
            <a:avLst/>
          </a:prstGeom>
          <a:noFill/>
        </p:spPr>
        <p:txBody>
          <a:bodyPr wrap="square" rtlCol="0">
            <a:spAutoFit/>
          </a:bodyPr>
          <a:lstStyle/>
          <a:p>
            <a:r>
              <a:rPr lang="zh-CN" altLang="en-US" sz="3600" b="1" dirty="0" smtClean="0">
                <a:solidFill>
                  <a:srgbClr val="278ED0"/>
                </a:solidFill>
                <a:effectLst>
                  <a:outerShdw blurRad="60007" dist="200025" dir="15000000" sy="30000" kx="-1800000" algn="bl" rotWithShape="0">
                    <a:prstClr val="black">
                      <a:alpha val="32000"/>
                    </a:prstClr>
                  </a:outerShdw>
                </a:effectLst>
              </a:rPr>
              <a:t>业务分类情况</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sp>
        <p:nvSpPr>
          <p:cNvPr id="7" name="文字方塊 6"/>
          <p:cNvSpPr txBox="1"/>
          <p:nvPr/>
        </p:nvSpPr>
        <p:spPr>
          <a:xfrm>
            <a:off x="2844221" y="4419600"/>
            <a:ext cx="902811" cy="523220"/>
          </a:xfrm>
          <a:prstGeom prst="rect">
            <a:avLst/>
          </a:prstGeom>
          <a:noFill/>
        </p:spPr>
        <p:txBody>
          <a:bodyPr wrap="none" rtlCol="0">
            <a:spAutoFit/>
          </a:bodyPr>
          <a:lstStyle/>
          <a:p>
            <a:pPr algn="ctr"/>
            <a:r>
              <a:rPr lang="zh-CN" altLang="en-US" sz="1400" dirty="0" smtClean="0">
                <a:solidFill>
                  <a:schemeClr val="bg1"/>
                </a:solidFill>
              </a:rPr>
              <a:t>收费公路</a:t>
            </a:r>
            <a:endParaRPr lang="en-US" altLang="zh-CN" sz="1400" dirty="0" smtClean="0">
              <a:solidFill>
                <a:schemeClr val="bg1"/>
              </a:solidFill>
            </a:endParaRPr>
          </a:p>
          <a:p>
            <a:pPr algn="ctr"/>
            <a:r>
              <a:rPr lang="en-US" altLang="zh-TW" sz="1400" dirty="0" smtClean="0">
                <a:solidFill>
                  <a:schemeClr val="bg1"/>
                </a:solidFill>
              </a:rPr>
              <a:t>70.20%</a:t>
            </a:r>
            <a:endParaRPr lang="zh-TW" altLang="en-US" sz="1400" dirty="0">
              <a:solidFill>
                <a:schemeClr val="bg1"/>
              </a:solidFill>
            </a:endParaRPr>
          </a:p>
        </p:txBody>
      </p:sp>
      <p:sp>
        <p:nvSpPr>
          <p:cNvPr id="8" name="文字方塊 7"/>
          <p:cNvSpPr txBox="1"/>
          <p:nvPr/>
        </p:nvSpPr>
        <p:spPr>
          <a:xfrm>
            <a:off x="1188193" y="3276600"/>
            <a:ext cx="902811" cy="523220"/>
          </a:xfrm>
          <a:prstGeom prst="rect">
            <a:avLst/>
          </a:prstGeom>
          <a:noFill/>
        </p:spPr>
        <p:txBody>
          <a:bodyPr wrap="none" rtlCol="0">
            <a:spAutoFit/>
          </a:bodyPr>
          <a:lstStyle/>
          <a:p>
            <a:pPr algn="ctr"/>
            <a:r>
              <a:rPr lang="zh-CN" altLang="en-US" sz="1400" dirty="0" smtClean="0">
                <a:solidFill>
                  <a:schemeClr val="bg1"/>
                </a:solidFill>
              </a:rPr>
              <a:t>配套服务</a:t>
            </a:r>
            <a:endParaRPr lang="en-US" altLang="zh-CN" sz="1400" dirty="0" smtClean="0">
              <a:solidFill>
                <a:schemeClr val="bg1"/>
              </a:solidFill>
            </a:endParaRPr>
          </a:p>
          <a:p>
            <a:pPr algn="ctr"/>
            <a:r>
              <a:rPr lang="en-US" altLang="zh-TW" sz="1400" dirty="0" smtClean="0">
                <a:solidFill>
                  <a:schemeClr val="bg1"/>
                </a:solidFill>
              </a:rPr>
              <a:t>28.24%</a:t>
            </a:r>
            <a:endParaRPr lang="zh-TW" altLang="en-US" sz="1400" dirty="0">
              <a:solidFill>
                <a:schemeClr val="bg1"/>
              </a:solidFill>
            </a:endParaRPr>
          </a:p>
        </p:txBody>
      </p:sp>
      <p:cxnSp>
        <p:nvCxnSpPr>
          <p:cNvPr id="10" name="直線單箭頭接點 9"/>
          <p:cNvCxnSpPr/>
          <p:nvPr/>
        </p:nvCxnSpPr>
        <p:spPr>
          <a:xfrm flipH="1" flipV="1">
            <a:off x="1524000" y="2057400"/>
            <a:ext cx="533400" cy="53340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11" name="文字方塊 10"/>
          <p:cNvSpPr txBox="1"/>
          <p:nvPr/>
        </p:nvSpPr>
        <p:spPr>
          <a:xfrm>
            <a:off x="519831" y="1828800"/>
            <a:ext cx="1082349" cy="523220"/>
          </a:xfrm>
          <a:prstGeom prst="rect">
            <a:avLst/>
          </a:prstGeom>
          <a:noFill/>
        </p:spPr>
        <p:txBody>
          <a:bodyPr wrap="none" rtlCol="0">
            <a:spAutoFit/>
          </a:bodyPr>
          <a:lstStyle/>
          <a:p>
            <a:pPr algn="ctr"/>
            <a:r>
              <a:rPr lang="zh-CN" altLang="en-US" sz="1400" dirty="0" smtClean="0"/>
              <a:t>房地产销售</a:t>
            </a:r>
            <a:endParaRPr lang="en-US" altLang="zh-CN" sz="1400" dirty="0" smtClean="0"/>
          </a:p>
          <a:p>
            <a:pPr algn="ctr"/>
            <a:r>
              <a:rPr lang="en-US" altLang="zh-TW" sz="1400" dirty="0" smtClean="0"/>
              <a:t>0.99%</a:t>
            </a:r>
            <a:endParaRPr lang="zh-TW" altLang="en-US" sz="1400" dirty="0"/>
          </a:p>
        </p:txBody>
      </p:sp>
      <p:cxnSp>
        <p:nvCxnSpPr>
          <p:cNvPr id="13" name="直線接點 12"/>
          <p:cNvCxnSpPr/>
          <p:nvPr/>
        </p:nvCxnSpPr>
        <p:spPr>
          <a:xfrm flipH="1">
            <a:off x="2667000" y="5638800"/>
            <a:ext cx="2743200" cy="0"/>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H="1">
            <a:off x="2438400" y="1371600"/>
            <a:ext cx="2971800" cy="1447800"/>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6" name="文字方塊 25"/>
          <p:cNvSpPr txBox="1"/>
          <p:nvPr/>
        </p:nvSpPr>
        <p:spPr>
          <a:xfrm>
            <a:off x="7537786" y="4572000"/>
            <a:ext cx="1261884" cy="523220"/>
          </a:xfrm>
          <a:prstGeom prst="rect">
            <a:avLst/>
          </a:prstGeom>
          <a:noFill/>
        </p:spPr>
        <p:txBody>
          <a:bodyPr wrap="none" rtlCol="0">
            <a:spAutoFit/>
          </a:bodyPr>
          <a:lstStyle/>
          <a:p>
            <a:pPr algn="ctr"/>
            <a:r>
              <a:rPr lang="zh-CN" altLang="zh-TW" sz="1400" dirty="0" smtClean="0"/>
              <a:t>沪宁高速公路</a:t>
            </a:r>
            <a:endParaRPr lang="en-US" altLang="zh-CN" sz="1400" dirty="0" smtClean="0"/>
          </a:p>
          <a:p>
            <a:pPr algn="ctr"/>
            <a:r>
              <a:rPr lang="en-US" altLang="zh-TW" sz="1400" dirty="0" smtClean="0"/>
              <a:t>84.60%</a:t>
            </a:r>
            <a:endParaRPr lang="zh-TW" altLang="en-US" sz="1400" dirty="0"/>
          </a:p>
        </p:txBody>
      </p:sp>
      <p:graphicFrame>
        <p:nvGraphicFramePr>
          <p:cNvPr id="27" name="圖表 26"/>
          <p:cNvGraphicFramePr/>
          <p:nvPr/>
        </p:nvGraphicFramePr>
        <p:xfrm>
          <a:off x="4953000" y="381000"/>
          <a:ext cx="2590800" cy="5400675"/>
        </p:xfrm>
        <a:graphic>
          <a:graphicData uri="http://schemas.openxmlformats.org/drawingml/2006/chart">
            <c:chart xmlns:c="http://schemas.openxmlformats.org/drawingml/2006/chart" xmlns:r="http://schemas.openxmlformats.org/officeDocument/2006/relationships" r:id="rId4"/>
          </a:graphicData>
        </a:graphic>
      </p:graphicFrame>
      <p:cxnSp>
        <p:nvCxnSpPr>
          <p:cNvPr id="20" name="直線單箭頭接點 19"/>
          <p:cNvCxnSpPr/>
          <p:nvPr/>
        </p:nvCxnSpPr>
        <p:spPr>
          <a:xfrm>
            <a:off x="6400800" y="4800600"/>
            <a:ext cx="914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直線單箭頭接點 30"/>
          <p:cNvCxnSpPr/>
          <p:nvPr/>
        </p:nvCxnSpPr>
        <p:spPr>
          <a:xfrm>
            <a:off x="6477000" y="2057400"/>
            <a:ext cx="914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文字方塊 31"/>
          <p:cNvSpPr txBox="1"/>
          <p:nvPr/>
        </p:nvSpPr>
        <p:spPr>
          <a:xfrm>
            <a:off x="7522101" y="1828800"/>
            <a:ext cx="1356462" cy="523220"/>
          </a:xfrm>
          <a:prstGeom prst="rect">
            <a:avLst/>
          </a:prstGeom>
          <a:noFill/>
        </p:spPr>
        <p:txBody>
          <a:bodyPr wrap="none" rtlCol="0">
            <a:spAutoFit/>
          </a:bodyPr>
          <a:lstStyle/>
          <a:p>
            <a:pPr algn="ctr"/>
            <a:r>
              <a:rPr lang="en-US" altLang="zh-TW" sz="1400" dirty="0" smtClean="0"/>
              <a:t>312</a:t>
            </a:r>
            <a:r>
              <a:rPr lang="zh-CN" altLang="zh-TW" sz="1400" dirty="0" smtClean="0"/>
              <a:t>国道沪宁段</a:t>
            </a:r>
            <a:endParaRPr lang="en-US" altLang="zh-CN" sz="1400" dirty="0" smtClean="0"/>
          </a:p>
          <a:p>
            <a:pPr algn="ctr"/>
            <a:r>
              <a:rPr lang="en-US" altLang="zh-TW" sz="1400" dirty="0" smtClean="0"/>
              <a:t>1.00%</a:t>
            </a:r>
            <a:endParaRPr lang="zh-TW" altLang="en-US" sz="1400" dirty="0"/>
          </a:p>
        </p:txBody>
      </p:sp>
      <p:sp>
        <p:nvSpPr>
          <p:cNvPr id="18" name="文字方塊 17"/>
          <p:cNvSpPr txBox="1"/>
          <p:nvPr/>
        </p:nvSpPr>
        <p:spPr>
          <a:xfrm>
            <a:off x="7546415" y="838200"/>
            <a:ext cx="1441420" cy="523220"/>
          </a:xfrm>
          <a:prstGeom prst="rect">
            <a:avLst/>
          </a:prstGeom>
          <a:noFill/>
        </p:spPr>
        <p:txBody>
          <a:bodyPr wrap="none" rtlCol="0">
            <a:spAutoFit/>
          </a:bodyPr>
          <a:lstStyle/>
          <a:p>
            <a:pPr algn="ctr"/>
            <a:r>
              <a:rPr lang="zh-CN" altLang="zh-TW" sz="1400" dirty="0" smtClean="0"/>
              <a:t>宁连公路南京段</a:t>
            </a:r>
            <a:endParaRPr lang="en-US" altLang="zh-CN" sz="1400" dirty="0" smtClean="0"/>
          </a:p>
          <a:p>
            <a:pPr algn="ctr"/>
            <a:r>
              <a:rPr lang="en-US" altLang="zh-TW" sz="1400" dirty="0" smtClean="0"/>
              <a:t>0.69%</a:t>
            </a:r>
            <a:endParaRPr lang="zh-TW" altLang="en-US" sz="1400" dirty="0"/>
          </a:p>
        </p:txBody>
      </p:sp>
      <p:cxnSp>
        <p:nvCxnSpPr>
          <p:cNvPr id="21" name="直線單箭頭接點 20"/>
          <p:cNvCxnSpPr/>
          <p:nvPr/>
        </p:nvCxnSpPr>
        <p:spPr>
          <a:xfrm flipV="1">
            <a:off x="6324600" y="1143000"/>
            <a:ext cx="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文字方塊 21"/>
          <p:cNvSpPr txBox="1"/>
          <p:nvPr/>
        </p:nvSpPr>
        <p:spPr>
          <a:xfrm>
            <a:off x="5579084" y="609600"/>
            <a:ext cx="1620957" cy="523220"/>
          </a:xfrm>
          <a:prstGeom prst="rect">
            <a:avLst/>
          </a:prstGeom>
          <a:noFill/>
        </p:spPr>
        <p:txBody>
          <a:bodyPr wrap="none" rtlCol="0">
            <a:spAutoFit/>
          </a:bodyPr>
          <a:lstStyle/>
          <a:p>
            <a:pPr algn="ctr"/>
            <a:r>
              <a:rPr lang="zh-CN" altLang="zh-TW" sz="1400" dirty="0" smtClean="0"/>
              <a:t>广靖锡澄高速公路</a:t>
            </a:r>
            <a:endParaRPr lang="en-US" altLang="zh-CN" sz="1400" dirty="0" smtClean="0"/>
          </a:p>
          <a:p>
            <a:pPr algn="ctr"/>
            <a:r>
              <a:rPr lang="en-US" altLang="zh-TW" sz="1400" dirty="0" smtClean="0"/>
              <a:t>13.71%</a:t>
            </a:r>
            <a:endParaRPr lang="zh-TW" altLang="en-US" sz="1400" dirty="0"/>
          </a:p>
        </p:txBody>
      </p:sp>
      <p:sp>
        <p:nvSpPr>
          <p:cNvPr id="25" name="文字方塊 24"/>
          <p:cNvSpPr txBox="1"/>
          <p:nvPr/>
        </p:nvSpPr>
        <p:spPr>
          <a:xfrm>
            <a:off x="2665225" y="4572000"/>
            <a:ext cx="902811" cy="523220"/>
          </a:xfrm>
          <a:prstGeom prst="rect">
            <a:avLst/>
          </a:prstGeom>
          <a:noFill/>
        </p:spPr>
        <p:txBody>
          <a:bodyPr wrap="none" rtlCol="0">
            <a:spAutoFit/>
          </a:bodyPr>
          <a:lstStyle/>
          <a:p>
            <a:pPr algn="ctr"/>
            <a:r>
              <a:rPr lang="zh-CN" altLang="en-US" sz="1400" dirty="0" smtClean="0">
                <a:solidFill>
                  <a:schemeClr val="bg1"/>
                </a:solidFill>
              </a:rPr>
              <a:t>收费公路</a:t>
            </a:r>
            <a:endParaRPr lang="en-US" altLang="zh-CN" sz="1400" dirty="0" smtClean="0">
              <a:solidFill>
                <a:schemeClr val="bg1"/>
              </a:solidFill>
            </a:endParaRPr>
          </a:p>
          <a:p>
            <a:pPr algn="ctr"/>
            <a:r>
              <a:rPr lang="en-US" altLang="zh-TW" sz="1400" dirty="0" smtClean="0">
                <a:solidFill>
                  <a:schemeClr val="bg1"/>
                </a:solidFill>
              </a:rPr>
              <a:t>70.20%</a:t>
            </a:r>
            <a:endParaRPr lang="zh-TW" altLang="en-US" sz="1400" dirty="0">
              <a:solidFill>
                <a:schemeClr val="bg1"/>
              </a:solidFill>
            </a:endParaRPr>
          </a:p>
        </p:txBody>
      </p:sp>
      <p:sp>
        <p:nvSpPr>
          <p:cNvPr id="28" name="文字方塊 27"/>
          <p:cNvSpPr txBox="1"/>
          <p:nvPr/>
        </p:nvSpPr>
        <p:spPr>
          <a:xfrm>
            <a:off x="1170136" y="3276600"/>
            <a:ext cx="902811" cy="523220"/>
          </a:xfrm>
          <a:prstGeom prst="rect">
            <a:avLst/>
          </a:prstGeom>
          <a:noFill/>
        </p:spPr>
        <p:txBody>
          <a:bodyPr wrap="none" rtlCol="0">
            <a:spAutoFit/>
          </a:bodyPr>
          <a:lstStyle/>
          <a:p>
            <a:pPr algn="ctr"/>
            <a:r>
              <a:rPr lang="zh-CN" altLang="en-US" sz="1400" dirty="0" smtClean="0">
                <a:solidFill>
                  <a:schemeClr val="bg1"/>
                </a:solidFill>
              </a:rPr>
              <a:t>配套服务</a:t>
            </a:r>
            <a:endParaRPr lang="en-US" altLang="zh-CN" sz="1400" dirty="0" smtClean="0">
              <a:solidFill>
                <a:schemeClr val="bg1"/>
              </a:solidFill>
            </a:endParaRPr>
          </a:p>
          <a:p>
            <a:pPr algn="ctr"/>
            <a:r>
              <a:rPr lang="en-US" altLang="zh-TW" sz="1400" dirty="0" smtClean="0">
                <a:solidFill>
                  <a:schemeClr val="bg1"/>
                </a:solidFill>
              </a:rPr>
              <a:t>28.24</a:t>
            </a:r>
            <a:r>
              <a:rPr lang="en-US" altLang="zh-CN" sz="1400" dirty="0" smtClean="0">
                <a:solidFill>
                  <a:schemeClr val="bg1"/>
                </a:solidFill>
              </a:rPr>
              <a:t>%</a:t>
            </a:r>
            <a:endParaRPr lang="zh-TW" altLang="en-US" sz="1400" dirty="0">
              <a:solidFill>
                <a:schemeClr val="bg1"/>
              </a:solidFill>
            </a:endParaRPr>
          </a:p>
        </p:txBody>
      </p:sp>
      <p:graphicFrame>
        <p:nvGraphicFramePr>
          <p:cNvPr id="29" name="圖表 28"/>
          <p:cNvGraphicFramePr/>
          <p:nvPr/>
        </p:nvGraphicFramePr>
        <p:xfrm>
          <a:off x="-304800" y="1752601"/>
          <a:ext cx="6400800" cy="4419600"/>
        </p:xfrm>
        <a:graphic>
          <a:graphicData uri="http://schemas.openxmlformats.org/drawingml/2006/chart">
            <c:chart xmlns:c="http://schemas.openxmlformats.org/drawingml/2006/chart" xmlns:r="http://schemas.openxmlformats.org/officeDocument/2006/relationships" r:id="rId5"/>
          </a:graphicData>
        </a:graphic>
      </p:graphicFrame>
      <p:sp>
        <p:nvSpPr>
          <p:cNvPr id="36" name="文字方塊 35"/>
          <p:cNvSpPr txBox="1"/>
          <p:nvPr/>
        </p:nvSpPr>
        <p:spPr>
          <a:xfrm>
            <a:off x="2313136" y="4495800"/>
            <a:ext cx="902811" cy="523220"/>
          </a:xfrm>
          <a:prstGeom prst="rect">
            <a:avLst/>
          </a:prstGeom>
          <a:noFill/>
        </p:spPr>
        <p:txBody>
          <a:bodyPr wrap="none" rtlCol="0">
            <a:spAutoFit/>
          </a:bodyPr>
          <a:lstStyle/>
          <a:p>
            <a:pPr algn="ctr"/>
            <a:r>
              <a:rPr lang="zh-CN" altLang="en-US" sz="1400" dirty="0" smtClean="0">
                <a:solidFill>
                  <a:schemeClr val="bg1"/>
                </a:solidFill>
              </a:rPr>
              <a:t>收费公路</a:t>
            </a:r>
            <a:endParaRPr lang="en-US" altLang="zh-CN" sz="1400" dirty="0" smtClean="0">
              <a:solidFill>
                <a:schemeClr val="bg1"/>
              </a:solidFill>
            </a:endParaRPr>
          </a:p>
          <a:p>
            <a:pPr algn="ctr"/>
            <a:r>
              <a:rPr lang="en-US" altLang="zh-TW" sz="1400" dirty="0" smtClean="0">
                <a:solidFill>
                  <a:schemeClr val="bg1"/>
                </a:solidFill>
              </a:rPr>
              <a:t>70.20%</a:t>
            </a:r>
            <a:endParaRPr lang="zh-TW" altLang="en-US" sz="1400" dirty="0">
              <a:solidFill>
                <a:schemeClr val="bg1"/>
              </a:solidFill>
            </a:endParaRPr>
          </a:p>
        </p:txBody>
      </p:sp>
      <p:sp>
        <p:nvSpPr>
          <p:cNvPr id="37" name="文字方塊 36"/>
          <p:cNvSpPr txBox="1"/>
          <p:nvPr/>
        </p:nvSpPr>
        <p:spPr>
          <a:xfrm>
            <a:off x="990600" y="3352800"/>
            <a:ext cx="902811" cy="523220"/>
          </a:xfrm>
          <a:prstGeom prst="rect">
            <a:avLst/>
          </a:prstGeom>
          <a:noFill/>
        </p:spPr>
        <p:txBody>
          <a:bodyPr wrap="none" rtlCol="0">
            <a:spAutoFit/>
          </a:bodyPr>
          <a:lstStyle/>
          <a:p>
            <a:pPr algn="ctr"/>
            <a:r>
              <a:rPr lang="zh-CN" altLang="en-US" sz="1400" dirty="0" smtClean="0">
                <a:solidFill>
                  <a:schemeClr val="bg1"/>
                </a:solidFill>
              </a:rPr>
              <a:t>配套服务</a:t>
            </a:r>
            <a:endParaRPr lang="en-US" altLang="zh-CN" sz="1400" dirty="0" smtClean="0">
              <a:solidFill>
                <a:schemeClr val="bg1"/>
              </a:solidFill>
            </a:endParaRPr>
          </a:p>
          <a:p>
            <a:pPr algn="ctr"/>
            <a:r>
              <a:rPr lang="en-US" altLang="zh-TW" sz="1400" dirty="0" smtClean="0">
                <a:solidFill>
                  <a:schemeClr val="bg1"/>
                </a:solidFill>
              </a:rPr>
              <a:t>28.24%</a:t>
            </a:r>
            <a:endParaRPr lang="zh-TW" altLang="en-US" sz="1400" dirty="0">
              <a:solidFill>
                <a:schemeClr val="bg1"/>
              </a:solidFill>
            </a:endParaRPr>
          </a:p>
        </p:txBody>
      </p:sp>
      <p:sp>
        <p:nvSpPr>
          <p:cNvPr id="38" name="文字方塊 37"/>
          <p:cNvSpPr txBox="1"/>
          <p:nvPr/>
        </p:nvSpPr>
        <p:spPr>
          <a:xfrm>
            <a:off x="2250505" y="1600200"/>
            <a:ext cx="1082348" cy="523220"/>
          </a:xfrm>
          <a:prstGeom prst="rect">
            <a:avLst/>
          </a:prstGeom>
          <a:noFill/>
        </p:spPr>
        <p:txBody>
          <a:bodyPr wrap="none" rtlCol="0">
            <a:spAutoFit/>
          </a:bodyPr>
          <a:lstStyle/>
          <a:p>
            <a:pPr algn="ctr"/>
            <a:r>
              <a:rPr lang="zh-CN" altLang="en-US" sz="1400" dirty="0" smtClean="0"/>
              <a:t>广告及其他</a:t>
            </a:r>
            <a:endParaRPr lang="en-US" altLang="zh-CN" sz="1400" dirty="0" smtClean="0"/>
          </a:p>
          <a:p>
            <a:pPr algn="ctr"/>
            <a:r>
              <a:rPr lang="en-US" altLang="zh-TW" sz="1400" dirty="0" smtClean="0"/>
              <a:t>0.57%</a:t>
            </a:r>
            <a:endParaRPr lang="zh-TW" altLang="en-US" sz="1400" dirty="0"/>
          </a:p>
        </p:txBody>
      </p:sp>
      <p:sp>
        <p:nvSpPr>
          <p:cNvPr id="30" name="投影片編號版面配置區 29"/>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5943600" cy="646331"/>
          </a:xfrm>
          <a:prstGeom prst="rect">
            <a:avLst/>
          </a:prstGeom>
          <a:noFill/>
        </p:spPr>
        <p:txBody>
          <a:bodyPr wrap="square" rtlCol="0">
            <a:spAutoFit/>
          </a:bodyPr>
          <a:lstStyle/>
          <a:p>
            <a:r>
              <a:rPr lang="en-US" altLang="zh-CN" sz="3600" b="1" dirty="0" smtClean="0">
                <a:solidFill>
                  <a:srgbClr val="278ED0"/>
                </a:solidFill>
                <a:effectLst>
                  <a:outerShdw blurRad="60007" dist="200025" dir="15000000" sy="30000" kx="-1800000" algn="bl" rotWithShape="0">
                    <a:prstClr val="black">
                      <a:alpha val="32000"/>
                    </a:prstClr>
                  </a:outerShdw>
                </a:effectLst>
              </a:rPr>
              <a:t>5</a:t>
            </a:r>
            <a:r>
              <a:rPr lang="zh-CN" altLang="en-US" sz="3600" b="1" dirty="0" smtClean="0">
                <a:solidFill>
                  <a:srgbClr val="278ED0"/>
                </a:solidFill>
                <a:effectLst>
                  <a:outerShdw blurRad="60007" dist="200025" dir="15000000" sy="30000" kx="-1800000" algn="bl" rotWithShape="0">
                    <a:prstClr val="black">
                      <a:alpha val="32000"/>
                    </a:prstClr>
                  </a:outerShdw>
                </a:effectLst>
              </a:rPr>
              <a:t>年财务指标概览</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sp>
        <p:nvSpPr>
          <p:cNvPr id="6" name="標題 1"/>
          <p:cNvSpPr txBox="1">
            <a:spLocks/>
          </p:cNvSpPr>
          <p:nvPr/>
        </p:nvSpPr>
        <p:spPr>
          <a:xfrm>
            <a:off x="2214546" y="1285860"/>
            <a:ext cx="4643470" cy="642942"/>
          </a:xfrm>
          <a:prstGeom prst="rect">
            <a:avLst/>
          </a:prstGeom>
          <a:effectLst>
            <a:outerShdw blurRad="50800" dist="50800" dir="5400000" algn="ctr" rotWithShape="0">
              <a:schemeClr val="accent5">
                <a:lumMod val="50000"/>
              </a:schemeClr>
            </a:outerShdw>
          </a:effectLst>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zh-TW" altLang="en-US" sz="2000" b="0" i="0" u="none" strike="noStrike" kern="1200" cap="none" spc="0" normalizeH="0" baseline="0" noProof="0" dirty="0">
              <a:ln>
                <a:noFill/>
              </a:ln>
              <a:solidFill>
                <a:schemeClr val="bg1"/>
              </a:solidFill>
              <a:uLnTx/>
              <a:uFillTx/>
              <a:latin typeface="微軟正黑體" pitchFamily="34" charset="-120"/>
              <a:ea typeface="微軟正黑體" pitchFamily="34" charset="-120"/>
              <a:cs typeface="+mj-cs"/>
            </a:endParaRPr>
          </a:p>
        </p:txBody>
      </p:sp>
      <p:sp>
        <p:nvSpPr>
          <p:cNvPr id="8" name="六邊形 7"/>
          <p:cNvSpPr/>
          <p:nvPr/>
        </p:nvSpPr>
        <p:spPr>
          <a:xfrm>
            <a:off x="2133600" y="1295400"/>
            <a:ext cx="4876800" cy="6096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lvl="0" algn="ctr"/>
            <a:r>
              <a:rPr lang="zh-CN" altLang="en-US" sz="2000" b="1" dirty="0" smtClean="0">
                <a:solidFill>
                  <a:schemeClr val="bg1"/>
                </a:solidFill>
                <a:latin typeface="微軟正黑體" pitchFamily="34" charset="-120"/>
                <a:ea typeface="微軟正黑體" pitchFamily="34" charset="-120"/>
              </a:rPr>
              <a:t>收入和盈利 </a:t>
            </a:r>
            <a:r>
              <a:rPr lang="en-US" altLang="zh-CN" sz="2000" b="1" dirty="0" smtClean="0">
                <a:solidFill>
                  <a:schemeClr val="bg1"/>
                </a:solidFill>
                <a:latin typeface="微軟正黑體" pitchFamily="34" charset="-120"/>
                <a:ea typeface="微軟正黑體" pitchFamily="34" charset="-120"/>
              </a:rPr>
              <a:t>(</a:t>
            </a:r>
            <a:r>
              <a:rPr lang="zh-CN" altLang="en-US" sz="2000" b="1" dirty="0" smtClean="0">
                <a:solidFill>
                  <a:schemeClr val="bg1"/>
                </a:solidFill>
                <a:latin typeface="微軟正黑體" pitchFamily="34" charset="-120"/>
                <a:ea typeface="微軟正黑體" pitchFamily="34" charset="-120"/>
              </a:rPr>
              <a:t>人民币千元</a:t>
            </a:r>
            <a:r>
              <a:rPr lang="en-US" altLang="zh-CN" sz="2000" b="1" dirty="0" smtClean="0">
                <a:solidFill>
                  <a:schemeClr val="bg1"/>
                </a:solidFill>
                <a:latin typeface="微軟正黑體" pitchFamily="34" charset="-120"/>
                <a:ea typeface="微軟正黑體" pitchFamily="34" charset="-120"/>
              </a:rPr>
              <a:t>)</a:t>
            </a:r>
            <a:endParaRPr lang="zh-TW" altLang="en-US" sz="2000" b="1" dirty="0" smtClean="0">
              <a:solidFill>
                <a:schemeClr val="bg1"/>
              </a:solidFill>
              <a:latin typeface="微軟正黑體" pitchFamily="34" charset="-120"/>
              <a:ea typeface="微軟正黑體" pitchFamily="34" charset="-120"/>
            </a:endParaRPr>
          </a:p>
        </p:txBody>
      </p:sp>
      <p:graphicFrame>
        <p:nvGraphicFramePr>
          <p:cNvPr id="10" name="圖表 9"/>
          <p:cNvGraphicFramePr/>
          <p:nvPr/>
        </p:nvGraphicFramePr>
        <p:xfrm>
          <a:off x="990600" y="1981200"/>
          <a:ext cx="7315200" cy="3918425"/>
        </p:xfrm>
        <a:graphic>
          <a:graphicData uri="http://schemas.openxmlformats.org/drawingml/2006/chart">
            <c:chart xmlns:c="http://schemas.openxmlformats.org/drawingml/2006/chart" xmlns:r="http://schemas.openxmlformats.org/officeDocument/2006/relationships" r:id="rId3"/>
          </a:graphicData>
        </a:graphic>
      </p:graphicFrame>
      <p:sp>
        <p:nvSpPr>
          <p:cNvPr id="9" name="文字方塊 8"/>
          <p:cNvSpPr txBox="1"/>
          <p:nvPr/>
        </p:nvSpPr>
        <p:spPr>
          <a:xfrm>
            <a:off x="4495800" y="5410200"/>
            <a:ext cx="45719" cy="381000"/>
          </a:xfrm>
          <a:prstGeom prst="rect">
            <a:avLst/>
          </a:prstGeom>
          <a:solidFill>
            <a:schemeClr val="bg1"/>
          </a:solidFill>
        </p:spPr>
        <p:txBody>
          <a:bodyPr wrap="square" rtlCol="0">
            <a:spAutoFit/>
          </a:bodyPr>
          <a:lstStyle/>
          <a:p>
            <a:endParaRPr lang="zh-TW" altLang="en-US" dirty="0"/>
          </a:p>
        </p:txBody>
      </p:sp>
      <p:sp>
        <p:nvSpPr>
          <p:cNvPr id="11" name="投影片編號版面配置區 10"/>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5" name="內容版面配置區 3" descr="JSE PPT_A02.jpg"/>
          <p:cNvPicPr>
            <a:picLocks noChangeAspect="1"/>
          </p:cNvPicPr>
          <p:nvPr/>
        </p:nvPicPr>
        <p:blipFill>
          <a:blip r:embed="rId2" cstate="print"/>
          <a:stretch>
            <a:fillRect/>
          </a:stretch>
        </p:blipFill>
        <p:spPr>
          <a:xfrm>
            <a:off x="0" y="0"/>
            <a:ext cx="9144000" cy="6858000"/>
          </a:xfrm>
          <a:prstGeom prst="rect">
            <a:avLst/>
          </a:prstGeom>
        </p:spPr>
      </p:pic>
      <p:sp>
        <p:nvSpPr>
          <p:cNvPr id="6" name="文字方塊 5"/>
          <p:cNvSpPr txBox="1"/>
          <p:nvPr/>
        </p:nvSpPr>
        <p:spPr>
          <a:xfrm>
            <a:off x="381000" y="1447800"/>
            <a:ext cx="5943600" cy="830997"/>
          </a:xfrm>
          <a:prstGeom prst="rect">
            <a:avLst/>
          </a:prstGeom>
          <a:noFill/>
        </p:spPr>
        <p:txBody>
          <a:bodyPr wrap="square" rtlCol="0">
            <a:spAutoFit/>
          </a:bodyPr>
          <a:lstStyle/>
          <a:p>
            <a:r>
              <a:rPr lang="zh-CN" altLang="zh-TW" sz="4800" b="1" dirty="0" smtClean="0">
                <a:solidFill>
                  <a:srgbClr val="278ED0"/>
                </a:solidFill>
                <a:effectLst>
                  <a:outerShdw blurRad="60007" dist="200025" dir="15000000" sy="30000" kx="-1800000" algn="bl" rotWithShape="0">
                    <a:prstClr val="black">
                      <a:alpha val="32000"/>
                    </a:prstClr>
                  </a:outerShdw>
                </a:effectLst>
              </a:rPr>
              <a:t>业务经营环境分析</a:t>
            </a:r>
            <a:endParaRPr lang="zh-TW" altLang="en-US" sz="4800" b="1" dirty="0">
              <a:solidFill>
                <a:srgbClr val="278ED0"/>
              </a:solidFill>
              <a:effectLst>
                <a:outerShdw blurRad="60007" dist="200025" dir="15000000" sy="30000" kx="-1800000" algn="bl" rotWithShape="0">
                  <a:prstClr val="black">
                    <a:alpha val="32000"/>
                  </a:prstClr>
                </a:outerShdw>
              </a:effectLst>
            </a:endParaRPr>
          </a:p>
        </p:txBody>
      </p:sp>
      <p:sp>
        <p:nvSpPr>
          <p:cNvPr id="7" name="投影片編號版面配置區 6"/>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6705600" cy="646331"/>
          </a:xfrm>
          <a:prstGeom prst="rect">
            <a:avLst/>
          </a:prstGeom>
          <a:noFill/>
        </p:spPr>
        <p:txBody>
          <a:bodyPr wrap="square" rtlCol="0">
            <a:spAutoFit/>
          </a:bodyPr>
          <a:lstStyle/>
          <a:p>
            <a:r>
              <a:rPr lang="zh-CN" altLang="zh-TW" sz="3600" b="1" dirty="0" smtClean="0">
                <a:solidFill>
                  <a:srgbClr val="278ED0"/>
                </a:solidFill>
                <a:effectLst>
                  <a:outerShdw blurRad="60007" dist="200025" dir="15000000" sy="30000" kx="-1800000" algn="bl" rotWithShape="0">
                    <a:prstClr val="black">
                      <a:alpha val="32000"/>
                    </a:prstClr>
                  </a:outerShdw>
                </a:effectLst>
              </a:rPr>
              <a:t>收入及成本构成情况</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aphicFrame>
        <p:nvGraphicFramePr>
          <p:cNvPr id="6" name="表格 5"/>
          <p:cNvGraphicFramePr>
            <a:graphicFrameLocks noGrp="1"/>
          </p:cNvGraphicFramePr>
          <p:nvPr>
            <p:extLst>
              <p:ext uri="{D42A27DB-BD31-4B8C-83A1-F6EECF244321}">
                <p14:modId xmlns:p14="http://schemas.microsoft.com/office/powerpoint/2010/main" val="2961650859"/>
              </p:ext>
            </p:extLst>
          </p:nvPr>
        </p:nvGraphicFramePr>
        <p:xfrm>
          <a:off x="762000" y="1143000"/>
          <a:ext cx="7543799" cy="4686431"/>
        </p:xfrm>
        <a:graphic>
          <a:graphicData uri="http://schemas.openxmlformats.org/drawingml/2006/table">
            <a:tbl>
              <a:tblPr>
                <a:effectLst>
                  <a:outerShdw blurRad="50800" dist="38100" dir="2700000" algn="tl" rotWithShape="0">
                    <a:prstClr val="black">
                      <a:alpha val="40000"/>
                    </a:prstClr>
                  </a:outerShdw>
                </a:effectLst>
              </a:tblPr>
              <a:tblGrid>
                <a:gridCol w="1818553"/>
                <a:gridCol w="1144725"/>
                <a:gridCol w="763150"/>
                <a:gridCol w="1145333"/>
                <a:gridCol w="763555"/>
                <a:gridCol w="1145333"/>
                <a:gridCol w="763150"/>
              </a:tblGrid>
              <a:tr h="454319">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dirty="0" smtClean="0">
                          <a:ln>
                            <a:noFill/>
                          </a:ln>
                          <a:solidFill>
                            <a:srgbClr val="FFFFFF"/>
                          </a:solidFill>
                          <a:effectLst/>
                          <a:latin typeface="微軟正黑體" pitchFamily="34" charset="-120"/>
                          <a:ea typeface="微軟正黑體" pitchFamily="34" charset="-120"/>
                        </a:rPr>
                        <a:t>项目</a:t>
                      </a:r>
                      <a:endParaRPr kumimoji="0" lang="zh-TW" altLang="en-US" sz="1400" b="1" i="0" u="none" strike="noStrike" cap="none" normalizeH="0" baseline="0" dirty="0" smtClean="0">
                        <a:ln>
                          <a:noFill/>
                        </a:ln>
                        <a:solidFill>
                          <a:srgbClr val="FFFFFF"/>
                        </a:solidFill>
                        <a:effectLst/>
                        <a:latin typeface="微軟正黑體" pitchFamily="34" charset="-120"/>
                        <a:ea typeface="微軟正黑體" pitchFamily="34" charset="-12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zh-CN" altLang="zh-TW" sz="1400" b="1" kern="1200" dirty="0" smtClean="0">
                          <a:solidFill>
                            <a:schemeClr val="bg1"/>
                          </a:solidFill>
                          <a:latin typeface="+mn-lt"/>
                          <a:ea typeface="+mn-ea"/>
                          <a:cs typeface="+mn-cs"/>
                        </a:rPr>
                        <a:t>营业收入</a:t>
                      </a:r>
                      <a:endParaRPr kumimoji="0" lang="zh-TW" altLang="en-US" sz="1000" b="1" i="0" u="none" strike="noStrike" cap="none" normalizeH="0" baseline="0" dirty="0" smtClean="0">
                        <a:ln>
                          <a:noFill/>
                        </a:ln>
                        <a:solidFill>
                          <a:schemeClr val="bg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hMerge="1">
                  <a:txBody>
                    <a:bodyPr/>
                    <a:lstStyle/>
                    <a:p>
                      <a:endParaRPr lang="zh-TW"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zh-CN" altLang="zh-TW" sz="1400" b="1" kern="1200" dirty="0" smtClean="0">
                          <a:solidFill>
                            <a:schemeClr val="bg1"/>
                          </a:solidFill>
                          <a:latin typeface="+mn-lt"/>
                          <a:ea typeface="+mn-ea"/>
                          <a:cs typeface="+mn-cs"/>
                        </a:rPr>
                        <a:t>营业成本</a:t>
                      </a:r>
                      <a:endParaRPr kumimoji="0" lang="zh-TW" altLang="en-US" sz="1000" b="1" i="0" u="none" strike="noStrike" cap="none" normalizeH="0" baseline="0" dirty="0" smtClean="0">
                        <a:ln>
                          <a:noFill/>
                        </a:ln>
                        <a:solidFill>
                          <a:schemeClr val="bg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hMerge="1">
                  <a:txBody>
                    <a:bodyPr/>
                    <a:lstStyle/>
                    <a:p>
                      <a:endParaRPr lang="zh-TW"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zh-CN" altLang="zh-TW" sz="1400" b="1" kern="1200" dirty="0" smtClean="0">
                          <a:solidFill>
                            <a:schemeClr val="bg1"/>
                          </a:solidFill>
                          <a:latin typeface="+mn-lt"/>
                          <a:ea typeface="+mn-ea"/>
                          <a:cs typeface="+mn-cs"/>
                        </a:rPr>
                        <a:t>毛利率（</a:t>
                      </a:r>
                      <a:r>
                        <a:rPr lang="en-US" altLang="zh-TW" sz="1400" b="1" kern="1200" dirty="0" smtClean="0">
                          <a:solidFill>
                            <a:schemeClr val="bg1"/>
                          </a:solidFill>
                          <a:latin typeface="+mn-lt"/>
                          <a:ea typeface="+mn-ea"/>
                          <a:cs typeface="+mn-cs"/>
                        </a:rPr>
                        <a:t>%</a:t>
                      </a:r>
                      <a:r>
                        <a:rPr lang="zh-CN" altLang="zh-TW" sz="1400" b="1" kern="1200" dirty="0" smtClean="0">
                          <a:solidFill>
                            <a:schemeClr val="bg1"/>
                          </a:solidFill>
                          <a:latin typeface="+mn-lt"/>
                          <a:ea typeface="+mn-ea"/>
                          <a:cs typeface="+mn-cs"/>
                        </a:rPr>
                        <a:t>）</a:t>
                      </a:r>
                      <a:endParaRPr kumimoji="0" lang="zh-TW" altLang="en-US" sz="1000" b="1" i="0" u="none" strike="noStrike" cap="none" normalizeH="0" baseline="0" dirty="0" smtClean="0">
                        <a:ln>
                          <a:noFill/>
                        </a:ln>
                        <a:solidFill>
                          <a:schemeClr val="bg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hMerge="1">
                  <a:txBody>
                    <a:bodyPr/>
                    <a:lstStyle/>
                    <a:p>
                      <a:endParaRPr lang="zh-TW" altLang="en-US"/>
                    </a:p>
                  </a:txBody>
                  <a:tcPr/>
                </a:tc>
              </a:tr>
              <a:tr h="571282">
                <a:tc vMerge="1">
                  <a:txBody>
                    <a:bodyPr/>
                    <a:lstStyle/>
                    <a:p>
                      <a:endParaRPr lang="zh-TW" altLang="en-US" dirty="0"/>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algn="ctr">
                        <a:spcAft>
                          <a:spcPts val="0"/>
                        </a:spcAft>
                      </a:pPr>
                      <a:r>
                        <a:rPr lang="en-US" sz="900" kern="100" dirty="0">
                          <a:latin typeface="宋体"/>
                          <a:ea typeface="宋体"/>
                        </a:rPr>
                        <a:t>2013</a:t>
                      </a:r>
                      <a:r>
                        <a:rPr lang="zh-CN" sz="900" kern="100" dirty="0">
                          <a:latin typeface="Times New Roman"/>
                          <a:ea typeface="宋体"/>
                        </a:rPr>
                        <a:t>年</a:t>
                      </a:r>
                      <a:endParaRPr lang="zh-TW" sz="1050" kern="100" dirty="0">
                        <a:latin typeface="Times New Roman"/>
                        <a:ea typeface="宋体"/>
                      </a:endParaRPr>
                    </a:p>
                    <a:p>
                      <a:pPr algn="ctr">
                        <a:spcAft>
                          <a:spcPts val="0"/>
                        </a:spcAft>
                      </a:pPr>
                      <a:r>
                        <a:rPr lang="zh-CN" sz="900" kern="100" dirty="0">
                          <a:latin typeface="Times New Roman"/>
                          <a:ea typeface="宋体"/>
                        </a:rPr>
                        <a:t>人民币千元</a:t>
                      </a:r>
                      <a:endParaRPr lang="zh-TW" sz="1050" kern="100" dirty="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ctr">
                        <a:spcAft>
                          <a:spcPts val="0"/>
                        </a:spcAft>
                      </a:pPr>
                      <a:r>
                        <a:rPr lang="zh-CN" sz="900" kern="100">
                          <a:latin typeface="Times New Roman"/>
                          <a:ea typeface="宋体"/>
                        </a:rPr>
                        <a:t>同比增减</a:t>
                      </a:r>
                      <a:endParaRPr lang="zh-TW" sz="1050" kern="100">
                        <a:latin typeface="Times New Roman"/>
                        <a:ea typeface="宋体"/>
                      </a:endParaRPr>
                    </a:p>
                    <a:p>
                      <a:pPr algn="ctr">
                        <a:spcAft>
                          <a:spcPts val="0"/>
                        </a:spcAft>
                      </a:pPr>
                      <a:r>
                        <a:rPr lang="zh-CN" sz="900" kern="100">
                          <a:latin typeface="Times New Roman"/>
                          <a:ea typeface="宋体"/>
                        </a:rPr>
                        <a:t>（</a:t>
                      </a:r>
                      <a:r>
                        <a:rPr lang="en-US" sz="900" kern="100">
                          <a:latin typeface="宋体"/>
                          <a:ea typeface="宋体"/>
                        </a:rPr>
                        <a:t>%</a:t>
                      </a:r>
                      <a:r>
                        <a:rPr lang="zh-CN" sz="900" kern="100">
                          <a:latin typeface="Times New Roman"/>
                          <a:ea typeface="宋体"/>
                        </a:rPr>
                        <a:t>）</a:t>
                      </a:r>
                      <a:endParaRPr lang="zh-TW" sz="1050" kern="10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ctr">
                        <a:spcAft>
                          <a:spcPts val="0"/>
                        </a:spcAft>
                      </a:pPr>
                      <a:r>
                        <a:rPr lang="en-US" sz="900" kern="100">
                          <a:latin typeface="宋体"/>
                          <a:ea typeface="宋体"/>
                        </a:rPr>
                        <a:t>2013</a:t>
                      </a:r>
                      <a:r>
                        <a:rPr lang="zh-CN" sz="900" kern="100">
                          <a:latin typeface="Times New Roman"/>
                          <a:ea typeface="宋体"/>
                        </a:rPr>
                        <a:t>年</a:t>
                      </a:r>
                      <a:endParaRPr lang="zh-TW" sz="1050" kern="100">
                        <a:latin typeface="Times New Roman"/>
                        <a:ea typeface="宋体"/>
                      </a:endParaRPr>
                    </a:p>
                    <a:p>
                      <a:pPr algn="ctr">
                        <a:spcAft>
                          <a:spcPts val="0"/>
                        </a:spcAft>
                      </a:pPr>
                      <a:r>
                        <a:rPr lang="zh-CN" sz="900" kern="100">
                          <a:latin typeface="Times New Roman"/>
                          <a:ea typeface="宋体"/>
                        </a:rPr>
                        <a:t>人民币千元</a:t>
                      </a:r>
                      <a:endParaRPr lang="zh-TW" sz="1050" kern="10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ctr">
                        <a:spcAft>
                          <a:spcPts val="0"/>
                        </a:spcAft>
                      </a:pPr>
                      <a:r>
                        <a:rPr lang="zh-CN" sz="900" kern="100" dirty="0">
                          <a:latin typeface="Times New Roman"/>
                          <a:ea typeface="宋体"/>
                        </a:rPr>
                        <a:t>同比增减</a:t>
                      </a:r>
                      <a:endParaRPr lang="zh-TW" sz="1050" kern="100" dirty="0">
                        <a:latin typeface="Times New Roman"/>
                        <a:ea typeface="宋体"/>
                      </a:endParaRPr>
                    </a:p>
                    <a:p>
                      <a:pPr algn="ctr">
                        <a:spcAft>
                          <a:spcPts val="0"/>
                        </a:spcAft>
                      </a:pPr>
                      <a:r>
                        <a:rPr lang="zh-CN" sz="900" kern="100" dirty="0">
                          <a:latin typeface="Times New Roman"/>
                          <a:ea typeface="宋体"/>
                        </a:rPr>
                        <a:t>（</a:t>
                      </a:r>
                      <a:r>
                        <a:rPr lang="en-US" sz="900" kern="100" dirty="0">
                          <a:latin typeface="宋体"/>
                          <a:ea typeface="宋体"/>
                        </a:rPr>
                        <a:t>%</a:t>
                      </a:r>
                      <a:r>
                        <a:rPr lang="zh-CN" sz="900" kern="100" dirty="0">
                          <a:latin typeface="Times New Roman"/>
                          <a:ea typeface="宋体"/>
                        </a:rPr>
                        <a:t>）</a:t>
                      </a:r>
                      <a:endParaRPr lang="zh-TW" sz="1050" kern="100" dirty="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ctr">
                        <a:spcAft>
                          <a:spcPts val="0"/>
                        </a:spcAft>
                      </a:pPr>
                      <a:r>
                        <a:rPr lang="en-US" sz="900" kern="100">
                          <a:latin typeface="宋体"/>
                          <a:ea typeface="宋体"/>
                        </a:rPr>
                        <a:t>2013</a:t>
                      </a:r>
                      <a:r>
                        <a:rPr lang="zh-CN" sz="900" kern="100">
                          <a:latin typeface="Times New Roman"/>
                          <a:ea typeface="宋体"/>
                        </a:rPr>
                        <a:t>年</a:t>
                      </a:r>
                      <a:endParaRPr lang="zh-TW" sz="1050" kern="10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ctr">
                        <a:spcAft>
                          <a:spcPts val="0"/>
                        </a:spcAft>
                      </a:pPr>
                      <a:r>
                        <a:rPr lang="zh-CN" sz="900" kern="100" dirty="0">
                          <a:latin typeface="Times New Roman"/>
                          <a:ea typeface="宋体"/>
                        </a:rPr>
                        <a:t>同比增</a:t>
                      </a:r>
                      <a:r>
                        <a:rPr lang="zh-CN" sz="900" kern="100" dirty="0" smtClean="0">
                          <a:latin typeface="Times New Roman"/>
                          <a:ea typeface="宋体"/>
                        </a:rPr>
                        <a:t>减</a:t>
                      </a:r>
                      <a:endParaRPr lang="en-US" altLang="zh-CN" sz="900" kern="100" dirty="0" smtClean="0">
                        <a:latin typeface="Times New Roman"/>
                        <a:ea typeface="宋体"/>
                      </a:endParaRPr>
                    </a:p>
                    <a:p>
                      <a:pPr algn="ctr">
                        <a:spcAft>
                          <a:spcPts val="0"/>
                        </a:spcAft>
                      </a:pPr>
                      <a:r>
                        <a:rPr lang="zh-CN" altLang="en-US" sz="900" kern="100" dirty="0" smtClean="0">
                          <a:solidFill>
                            <a:schemeClr val="tx1"/>
                          </a:solidFill>
                          <a:latin typeface="Times New Roman"/>
                          <a:ea typeface="宋体"/>
                          <a:cs typeface="+mn-cs"/>
                        </a:rPr>
                        <a:t>（百分点）</a:t>
                      </a:r>
                      <a:endParaRPr lang="zh-TW" sz="900" kern="100" dirty="0">
                        <a:solidFill>
                          <a:schemeClr val="tx1"/>
                        </a:solidFill>
                        <a:latin typeface="Times New Roman"/>
                        <a:ea typeface="宋体"/>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48193">
                <a:tc>
                  <a:txBody>
                    <a:bodyPr/>
                    <a:lstStyle/>
                    <a:p>
                      <a:pPr algn="just">
                        <a:spcAft>
                          <a:spcPts val="0"/>
                        </a:spcAft>
                      </a:pPr>
                      <a:r>
                        <a:rPr lang="zh-CN" sz="900" b="1" kern="100" dirty="0">
                          <a:latin typeface="Times New Roman"/>
                          <a:ea typeface="宋体"/>
                        </a:rPr>
                        <a:t>收费公路</a:t>
                      </a:r>
                      <a:endParaRPr lang="zh-TW" sz="1050" kern="100" dirty="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5,344,929</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4.97</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1,548,946</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2.66</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71.02</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0.65</a:t>
                      </a:r>
                      <a:endParaRPr kumimoji="0" lang="zh-TW" altLang="en-US"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07839">
                <a:tc>
                  <a:txBody>
                    <a:bodyPr/>
                    <a:lstStyle/>
                    <a:p>
                      <a:pPr indent="114300" algn="just">
                        <a:spcAft>
                          <a:spcPts val="0"/>
                        </a:spcAft>
                      </a:pPr>
                      <a:r>
                        <a:rPr lang="zh-CN" sz="900" kern="100" dirty="0">
                          <a:latin typeface="Times New Roman"/>
                          <a:ea typeface="宋体"/>
                        </a:rPr>
                        <a:t>沪宁高速公路</a:t>
                      </a:r>
                      <a:endParaRPr lang="zh-TW" sz="1050" kern="100" dirty="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4,521,753</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5.36</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1,085,365</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6.02</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76.00</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-0.15</a:t>
                      </a:r>
                      <a:endParaRPr kumimoji="0" lang="zh-TW" altLang="en-US"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38453">
                <a:tc>
                  <a:txBody>
                    <a:bodyPr/>
                    <a:lstStyle/>
                    <a:p>
                      <a:pPr indent="114300" algn="just">
                        <a:spcAft>
                          <a:spcPts val="0"/>
                        </a:spcAft>
                      </a:pPr>
                      <a:r>
                        <a:rPr lang="en-US" sz="900" kern="0" dirty="0">
                          <a:latin typeface="宋体"/>
                          <a:ea typeface="宋体"/>
                        </a:rPr>
                        <a:t>312</a:t>
                      </a:r>
                      <a:r>
                        <a:rPr lang="zh-CN" sz="900" kern="0" dirty="0">
                          <a:latin typeface="Times New Roman"/>
                          <a:ea typeface="宋体"/>
                        </a:rPr>
                        <a:t>国道沪宁段</a:t>
                      </a:r>
                      <a:endParaRPr lang="zh-TW" sz="1050" kern="100" dirty="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53,434</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-36.26</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200,674</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-9.61</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-275.55</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-110.72</a:t>
                      </a:r>
                      <a:endParaRPr kumimoji="0" lang="zh-TW" altLang="en-US"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23114">
                <a:tc>
                  <a:txBody>
                    <a:bodyPr/>
                    <a:lstStyle/>
                    <a:p>
                      <a:pPr indent="114300" algn="just">
                        <a:spcAft>
                          <a:spcPts val="0"/>
                        </a:spcAft>
                      </a:pPr>
                      <a:r>
                        <a:rPr lang="zh-CN" sz="900" kern="100" dirty="0">
                          <a:latin typeface="Times New Roman"/>
                          <a:ea typeface="宋体"/>
                        </a:rPr>
                        <a:t>宁连公路南京段</a:t>
                      </a:r>
                      <a:endParaRPr lang="zh-TW" sz="1050" kern="100" dirty="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36,689</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9.40</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18,032</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8.84</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50.85</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0.25</a:t>
                      </a:r>
                      <a:endParaRPr kumimoji="0" lang="zh-TW" altLang="en-US"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07580">
                <a:tc>
                  <a:txBody>
                    <a:bodyPr/>
                    <a:lstStyle/>
                    <a:p>
                      <a:pPr indent="114300" algn="just">
                        <a:spcAft>
                          <a:spcPts val="0"/>
                        </a:spcAft>
                      </a:pPr>
                      <a:r>
                        <a:rPr lang="zh-CN" sz="900" kern="100" dirty="0">
                          <a:latin typeface="Times New Roman"/>
                          <a:ea typeface="宋体"/>
                        </a:rPr>
                        <a:t>广靖锡澄高速公路</a:t>
                      </a:r>
                      <a:endParaRPr lang="zh-TW" sz="1050" kern="100" dirty="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733,053</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7.32</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244,875</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-0.68</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66.60</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2.69</a:t>
                      </a:r>
                      <a:endParaRPr kumimoji="0" lang="zh-TW" altLang="en-US"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354420">
                <a:tc>
                  <a:txBody>
                    <a:bodyPr/>
                    <a:lstStyle/>
                    <a:p>
                      <a:pPr algn="just">
                        <a:spcAft>
                          <a:spcPts val="0"/>
                        </a:spcAft>
                      </a:pPr>
                      <a:r>
                        <a:rPr lang="zh-CN" sz="900" b="1" kern="100" dirty="0">
                          <a:latin typeface="Times New Roman"/>
                          <a:ea typeface="宋体"/>
                        </a:rPr>
                        <a:t>配套服</a:t>
                      </a:r>
                      <a:r>
                        <a:rPr lang="zh-CN" sz="900" b="1" kern="100" dirty="0" smtClean="0">
                          <a:latin typeface="Times New Roman"/>
                          <a:ea typeface="宋体"/>
                        </a:rPr>
                        <a:t>务</a:t>
                      </a:r>
                      <a:endParaRPr lang="en-US" altLang="zh-CN" sz="900" b="1" kern="100" dirty="0" smtClean="0">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2,150,139</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-8.79</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2,099,889</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-8.98</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2.34</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0.20</a:t>
                      </a:r>
                      <a:endParaRPr kumimoji="0" lang="zh-TW" altLang="en-US"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0758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CN" altLang="en-US" sz="900" b="1" kern="100" dirty="0" smtClean="0">
                          <a:latin typeface="Times New Roman"/>
                          <a:ea typeface="+mn-ea"/>
                        </a:rPr>
                        <a:t>房地产销售</a:t>
                      </a:r>
                      <a:endParaRPr lang="en-US" altLang="zh-CN" sz="900" b="1" kern="100" dirty="0" smtClean="0">
                        <a:latin typeface="Times New Roman"/>
                        <a:ea typeface="+mn-ea"/>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75,200</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-75.30</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29,508</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-86.80</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60.76</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34.20</a:t>
                      </a:r>
                      <a:endParaRPr kumimoji="0" lang="zh-TW" altLang="en-US"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0758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CN" altLang="en-US" sz="900" b="1" kern="100" dirty="0" smtClean="0">
                          <a:latin typeface="Times New Roman"/>
                          <a:ea typeface="+mn-ea"/>
                        </a:rPr>
                        <a:t>广告及其他</a:t>
                      </a:r>
                      <a:endParaRPr lang="en-US" altLang="zh-CN" sz="900" b="1" kern="100" dirty="0" smtClean="0">
                        <a:latin typeface="Times New Roman"/>
                        <a:ea typeface="+mn-ea"/>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n-US" altLang="zh-CN" sz="900" b="1" kern="100" dirty="0" smtClean="0">
                        <a:latin typeface="Times New Roman"/>
                        <a:ea typeface="+mn-ea"/>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43,959</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4.55</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15,801</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4.11</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64.06</a:t>
                      </a:r>
                      <a:endParaRPr kumimoji="0" lang="zh-TW"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rPr>
                        <a:t>0.16</a:t>
                      </a:r>
                      <a:endParaRPr kumimoji="0" lang="zh-TW" altLang="en-US" sz="1000" b="0" i="0" u="none" strike="noStrike" kern="1200" cap="none" normalizeH="0" baseline="0" dirty="0" smtClean="0">
                        <a:ln>
                          <a:noFill/>
                        </a:ln>
                        <a:solidFill>
                          <a:schemeClr val="tx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366071">
                <a:tc>
                  <a:txBody>
                    <a:bodyPr/>
                    <a:lstStyle/>
                    <a:p>
                      <a:pPr algn="just">
                        <a:spcAft>
                          <a:spcPts val="0"/>
                        </a:spcAft>
                      </a:pPr>
                      <a:r>
                        <a:rPr lang="zh-CN" altLang="en-US" sz="900" b="1" kern="100" dirty="0" smtClean="0">
                          <a:solidFill>
                            <a:schemeClr val="bg1"/>
                          </a:solidFill>
                          <a:latin typeface="Times New Roman"/>
                          <a:ea typeface="宋体"/>
                        </a:rPr>
                        <a:t>合计</a:t>
                      </a:r>
                      <a:endParaRPr lang="en-US" altLang="zh-CN" sz="900" b="1" kern="100" dirty="0" smtClean="0">
                        <a:solidFill>
                          <a:schemeClr val="bg1"/>
                        </a:solidFill>
                        <a:latin typeface="Times New Roman"/>
                        <a:ea typeface="宋体"/>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rPr>
                        <a:t>7,614,227</a:t>
                      </a:r>
                      <a:endParaRPr kumimoji="0" lang="zh-TW"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rPr>
                        <a:t>-2.33</a:t>
                      </a:r>
                      <a:endParaRPr kumimoji="0" lang="zh-TW"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rPr>
                        <a:t>3,694,144</a:t>
                      </a:r>
                      <a:endParaRPr kumimoji="0" lang="zh-TW"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rPr>
                        <a:t>-8.89</a:t>
                      </a:r>
                      <a:endParaRPr kumimoji="0" lang="zh-TW"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rPr>
                        <a:t>51.48</a:t>
                      </a:r>
                      <a:endParaRPr kumimoji="0" lang="zh-TW"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algn="ctr"/>
                      <a:r>
                        <a:rPr kumimoji="0" lang="en-US" altLang="zh-TW"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rPr>
                        <a:t>3.49</a:t>
                      </a:r>
                      <a:endParaRPr kumimoji="0" lang="zh-TW" altLang="en-US" sz="1000" b="0" i="0" u="none" strike="noStrike" kern="1200" cap="none" normalizeH="0" baseline="0" dirty="0" smtClean="0">
                        <a:ln>
                          <a:noFill/>
                        </a:ln>
                        <a:solidFill>
                          <a:schemeClr val="bg1"/>
                        </a:solidFill>
                        <a:effectLst/>
                        <a:latin typeface="微軟正黑體" pitchFamily="34" charset="-120"/>
                        <a:ea typeface="微軟正黑體" pitchFamily="34" charset="-120"/>
                        <a:cs typeface="Arial" pitchFamily="34" charset="0"/>
                      </a:endParaRPr>
                    </a:p>
                  </a:txBody>
                  <a:tcPr marL="77835" marR="77835" marT="38918" marB="389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r>
            </a:tbl>
          </a:graphicData>
        </a:graphic>
      </p:graphicFrame>
      <p:sp>
        <p:nvSpPr>
          <p:cNvPr id="7" name="投影片編號版面配置區 6"/>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6096000" cy="646331"/>
          </a:xfrm>
          <a:prstGeom prst="rect">
            <a:avLst/>
          </a:prstGeom>
          <a:noFill/>
        </p:spPr>
        <p:txBody>
          <a:bodyPr wrap="square" rtlCol="0">
            <a:spAutoFit/>
          </a:bodyPr>
          <a:lstStyle/>
          <a:p>
            <a:r>
              <a:rPr lang="zh-CN" altLang="zh-TW" sz="3600" b="1" dirty="0" smtClean="0">
                <a:solidFill>
                  <a:srgbClr val="278ED0"/>
                </a:solidFill>
                <a:effectLst>
                  <a:outerShdw blurRad="60007" dist="200025" dir="15000000" sy="30000" kx="-1800000" algn="bl" rotWithShape="0">
                    <a:prstClr val="black">
                      <a:alpha val="32000"/>
                    </a:prstClr>
                  </a:outerShdw>
                </a:effectLst>
              </a:rPr>
              <a:t>收费路桥业务</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aphicFrame>
        <p:nvGraphicFramePr>
          <p:cNvPr id="6" name="表格 5"/>
          <p:cNvGraphicFramePr>
            <a:graphicFrameLocks noGrp="1"/>
          </p:cNvGraphicFramePr>
          <p:nvPr>
            <p:extLst>
              <p:ext uri="{D42A27DB-BD31-4B8C-83A1-F6EECF244321}">
                <p14:modId xmlns:p14="http://schemas.microsoft.com/office/powerpoint/2010/main" val="3458567364"/>
              </p:ext>
            </p:extLst>
          </p:nvPr>
        </p:nvGraphicFramePr>
        <p:xfrm>
          <a:off x="381000" y="1600200"/>
          <a:ext cx="8286808" cy="823240"/>
        </p:xfrm>
        <a:graphic>
          <a:graphicData uri="http://schemas.openxmlformats.org/drawingml/2006/table">
            <a:tbl>
              <a:tblPr>
                <a:tableStyleId>{22838BEF-8BB2-4498-84A7-C5851F593DF1}</a:tableStyleId>
              </a:tblPr>
              <a:tblGrid>
                <a:gridCol w="8286808"/>
              </a:tblGrid>
              <a:tr h="823240">
                <a:tc>
                  <a:txBody>
                    <a:bodyPr/>
                    <a:lstStyle/>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zh-TW" sz="1200" kern="1200" dirty="0" smtClean="0">
                          <a:solidFill>
                            <a:schemeClr val="dk1"/>
                          </a:solidFill>
                          <a:latin typeface="+mn-lt"/>
                          <a:ea typeface="+mn-ea"/>
                          <a:cs typeface="+mn-cs"/>
                        </a:rPr>
                        <a:t>江苏省实现生产总值同比增幅</a:t>
                      </a:r>
                      <a:r>
                        <a:rPr lang="en-US" altLang="zh-TW" sz="1200" kern="1200" dirty="0" smtClean="0">
                          <a:solidFill>
                            <a:schemeClr val="dk1"/>
                          </a:solidFill>
                          <a:latin typeface="+mn-lt"/>
                          <a:ea typeface="+mn-ea"/>
                          <a:cs typeface="+mn-cs"/>
                        </a:rPr>
                        <a:t>9.6%</a:t>
                      </a:r>
                      <a:r>
                        <a:rPr lang="zh-CN" altLang="zh-TW" sz="1200" kern="1200" dirty="0" smtClean="0">
                          <a:solidFill>
                            <a:schemeClr val="dk1"/>
                          </a:solidFill>
                          <a:latin typeface="+mn-lt"/>
                          <a:ea typeface="+mn-ea"/>
                          <a:cs typeface="+mn-cs"/>
                        </a:rPr>
                        <a:t>，虽去年同期回落</a:t>
                      </a:r>
                      <a:r>
                        <a:rPr lang="en-US" altLang="zh-TW" sz="1200" kern="1200" dirty="0" smtClean="0">
                          <a:solidFill>
                            <a:schemeClr val="dk1"/>
                          </a:solidFill>
                          <a:latin typeface="+mn-lt"/>
                          <a:ea typeface="+mn-ea"/>
                          <a:cs typeface="+mn-cs"/>
                        </a:rPr>
                        <a:t>0.5</a:t>
                      </a:r>
                      <a:r>
                        <a:rPr lang="zh-CN" altLang="zh-TW" sz="1200" kern="1200" dirty="0" smtClean="0">
                          <a:solidFill>
                            <a:schemeClr val="dk1"/>
                          </a:solidFill>
                          <a:latin typeface="+mn-lt"/>
                          <a:ea typeface="+mn-ea"/>
                          <a:cs typeface="+mn-cs"/>
                        </a:rPr>
                        <a:t>个百分点，但经济活力持续恢复</a:t>
                      </a:r>
                      <a:endParaRPr lang="en-US" altLang="zh-CN" sz="1200" kern="1200" dirty="0" smtClean="0">
                        <a:solidFill>
                          <a:schemeClr val="dk1"/>
                        </a:solidFill>
                        <a:latin typeface="+mn-lt"/>
                        <a:ea typeface="+mn-ea"/>
                        <a:cs typeface="+mn-cs"/>
                      </a:endParaRPr>
                    </a:p>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en-US" altLang="zh-CN" sz="1200" kern="1200" dirty="0" smtClean="0">
                          <a:latin typeface="微軟正黑體" pitchFamily="34" charset="-120"/>
                          <a:ea typeface="微軟正黑體" pitchFamily="34" charset="-120"/>
                        </a:rPr>
                        <a:t> </a:t>
                      </a:r>
                      <a:r>
                        <a:rPr lang="en-GB" altLang="zh-TW" sz="1200" kern="1200" dirty="0" smtClean="0">
                          <a:solidFill>
                            <a:schemeClr val="dk1"/>
                          </a:solidFill>
                          <a:latin typeface="+mn-lt"/>
                          <a:ea typeface="+mn-ea"/>
                          <a:cs typeface="+mn-cs"/>
                        </a:rPr>
                        <a:t>2013</a:t>
                      </a:r>
                      <a:r>
                        <a:rPr lang="zh-CN" altLang="zh-TW" sz="1200" kern="1200" dirty="0" smtClean="0">
                          <a:solidFill>
                            <a:schemeClr val="dk1"/>
                          </a:solidFill>
                          <a:latin typeface="+mn-lt"/>
                          <a:ea typeface="+mn-ea"/>
                          <a:cs typeface="+mn-cs"/>
                        </a:rPr>
                        <a:t>年集团各主要路桥项目的交通流量特别是货车流量都表现出较为强劲的恢复性增长</a:t>
                      </a:r>
                      <a:endParaRPr lang="zh-TW" sz="1200" kern="100" dirty="0">
                        <a:latin typeface="微軟正黑體" pitchFamily="34" charset="-120"/>
                        <a:ea typeface="微軟正黑體" pitchFamily="34" charset="-120"/>
                        <a:cs typeface="Times New Roman"/>
                      </a:endParaRPr>
                    </a:p>
                  </a:txBody>
                  <a:tcPr marL="66002" marR="66002" marT="33001" marB="33001" anchor="ctr">
                    <a:noFill/>
                  </a:tcPr>
                </a:tc>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787635747"/>
              </p:ext>
            </p:extLst>
          </p:nvPr>
        </p:nvGraphicFramePr>
        <p:xfrm>
          <a:off x="381000" y="3200400"/>
          <a:ext cx="8286808" cy="762000"/>
        </p:xfrm>
        <a:graphic>
          <a:graphicData uri="http://schemas.openxmlformats.org/drawingml/2006/table">
            <a:tbl>
              <a:tblPr>
                <a:tableStyleId>{22838BEF-8BB2-4498-84A7-C5851F593DF1}</a:tableStyleId>
              </a:tblPr>
              <a:tblGrid>
                <a:gridCol w="8286808"/>
              </a:tblGrid>
              <a:tr h="762000">
                <a:tc>
                  <a:txBody>
                    <a:bodyPr/>
                    <a:lstStyle/>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en-US" altLang="zh-TW" sz="1200" kern="1200" dirty="0" smtClean="0">
                          <a:solidFill>
                            <a:schemeClr val="dk1"/>
                          </a:solidFill>
                          <a:latin typeface="+mn-lt"/>
                          <a:ea typeface="+mn-ea"/>
                          <a:cs typeface="+mn-cs"/>
                        </a:rPr>
                        <a:t>2013</a:t>
                      </a:r>
                      <a:r>
                        <a:rPr lang="zh-CN" altLang="zh-TW" sz="1200" kern="1200" dirty="0" smtClean="0">
                          <a:solidFill>
                            <a:schemeClr val="dk1"/>
                          </a:solidFill>
                          <a:latin typeface="+mn-lt"/>
                          <a:ea typeface="+mn-ea"/>
                          <a:cs typeface="+mn-cs"/>
                        </a:rPr>
                        <a:t>年江苏省交通运输业基本平稳</a:t>
                      </a:r>
                      <a:endParaRPr lang="en-US" altLang="zh-CN" sz="1200" kern="1200" dirty="0" smtClean="0">
                        <a:solidFill>
                          <a:schemeClr val="dk1"/>
                        </a:solidFill>
                        <a:latin typeface="+mn-lt"/>
                        <a:ea typeface="+mn-ea"/>
                        <a:cs typeface="+mn-cs"/>
                      </a:endParaRPr>
                    </a:p>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zh-TW" sz="1200" kern="1200" dirty="0" smtClean="0">
                          <a:solidFill>
                            <a:schemeClr val="dk1"/>
                          </a:solidFill>
                          <a:latin typeface="+mn-lt"/>
                          <a:ea typeface="+mn-ea"/>
                          <a:cs typeface="+mn-cs"/>
                        </a:rPr>
                        <a:t>本年度路网内的竞争格局继续保持相对稳定</a:t>
                      </a:r>
                      <a:endParaRPr lang="en-US" altLang="zh-CN" sz="1200" kern="1200" dirty="0" smtClean="0">
                        <a:solidFill>
                          <a:schemeClr val="dk1"/>
                        </a:solidFill>
                        <a:latin typeface="+mn-lt"/>
                        <a:ea typeface="+mn-ea"/>
                        <a:cs typeface="+mn-cs"/>
                      </a:endParaRPr>
                    </a:p>
                  </a:txBody>
                  <a:tcPr marL="66002" marR="66002" marT="33001" marB="33001" anchor="ctr"/>
                </a:tc>
              </a:tr>
            </a:tbl>
          </a:graphicData>
        </a:graphic>
      </p:graphicFrame>
      <p:graphicFrame>
        <p:nvGraphicFramePr>
          <p:cNvPr id="9" name="表格 8"/>
          <p:cNvGraphicFramePr>
            <a:graphicFrameLocks noGrp="1"/>
          </p:cNvGraphicFramePr>
          <p:nvPr>
            <p:extLst>
              <p:ext uri="{D42A27DB-BD31-4B8C-83A1-F6EECF244321}">
                <p14:modId xmlns:p14="http://schemas.microsoft.com/office/powerpoint/2010/main" val="1765384122"/>
              </p:ext>
            </p:extLst>
          </p:nvPr>
        </p:nvGraphicFramePr>
        <p:xfrm>
          <a:off x="428596" y="4643430"/>
          <a:ext cx="8286808" cy="919170"/>
        </p:xfrm>
        <a:graphic>
          <a:graphicData uri="http://schemas.openxmlformats.org/drawingml/2006/table">
            <a:tbl>
              <a:tblPr>
                <a:tableStyleId>{22838BEF-8BB2-4498-84A7-C5851F593DF1}</a:tableStyleId>
              </a:tblPr>
              <a:tblGrid>
                <a:gridCol w="8286808"/>
              </a:tblGrid>
              <a:tr h="919170">
                <a:tc>
                  <a:txBody>
                    <a:bodyPr/>
                    <a:lstStyle/>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zh-TW" sz="1200" kern="1200" dirty="0" smtClean="0">
                          <a:solidFill>
                            <a:schemeClr val="dk1"/>
                          </a:solidFill>
                          <a:latin typeface="+mn-lt"/>
                          <a:ea typeface="+mn-ea"/>
                          <a:cs typeface="+mn-cs"/>
                        </a:rPr>
                        <a:t>本年度，重大节假日小型客车免费通行以及鲜活农产品“绿色通道”免费政策继续执行</a:t>
                      </a:r>
                      <a:endParaRPr lang="en-US" altLang="zh-CN" sz="1200" kern="1200" dirty="0" smtClean="0">
                        <a:solidFill>
                          <a:schemeClr val="dk1"/>
                        </a:solidFill>
                        <a:latin typeface="+mn-lt"/>
                        <a:ea typeface="+mn-ea"/>
                        <a:cs typeface="+mn-cs"/>
                      </a:endParaRPr>
                    </a:p>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zh-TW" sz="1200" kern="1200" dirty="0" smtClean="0">
                          <a:solidFill>
                            <a:schemeClr val="dk1"/>
                          </a:solidFill>
                          <a:latin typeface="+mn-lt"/>
                          <a:ea typeface="+mn-ea"/>
                          <a:cs typeface="+mn-cs"/>
                        </a:rPr>
                        <a:t>中央与地方政府未有进一步对本集团公路收费业务带来负面影响的政策出台，行业政策环境相对平稳</a:t>
                      </a:r>
                      <a:endParaRPr lang="en-US" altLang="zh-CN" sz="1200" kern="1200" dirty="0" smtClean="0">
                        <a:solidFill>
                          <a:schemeClr val="dk1"/>
                        </a:solidFill>
                        <a:latin typeface="+mn-lt"/>
                        <a:ea typeface="+mn-ea"/>
                        <a:cs typeface="+mn-cs"/>
                      </a:endParaRPr>
                    </a:p>
                  </a:txBody>
                  <a:tcPr marL="66002" marR="66002" marT="33001" marB="33001" anchor="ctr"/>
                </a:tc>
              </a:tr>
            </a:tbl>
          </a:graphicData>
        </a:graphic>
      </p:graphicFrame>
      <p:sp>
        <p:nvSpPr>
          <p:cNvPr id="12" name="六邊形 11"/>
          <p:cNvSpPr/>
          <p:nvPr/>
        </p:nvSpPr>
        <p:spPr>
          <a:xfrm>
            <a:off x="304800" y="1143000"/>
            <a:ext cx="3581400" cy="5334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lvl="0" algn="ctr"/>
            <a:r>
              <a:rPr lang="zh-CN" altLang="zh-TW" b="1" dirty="0" smtClean="0"/>
              <a:t>宏观经济环境影响</a:t>
            </a:r>
            <a:endParaRPr lang="zh-TW" altLang="zh-TW" b="1" dirty="0"/>
          </a:p>
        </p:txBody>
      </p:sp>
      <p:sp>
        <p:nvSpPr>
          <p:cNvPr id="13" name="六邊形 12"/>
          <p:cNvSpPr/>
          <p:nvPr/>
        </p:nvSpPr>
        <p:spPr>
          <a:xfrm>
            <a:off x="304800" y="2743200"/>
            <a:ext cx="3581400" cy="5334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lvl="0" algn="ctr">
              <a:defRPr/>
            </a:pPr>
            <a:r>
              <a:rPr lang="zh-TW" altLang="zh-TW" b="1" dirty="0" smtClean="0"/>
              <a:t> </a:t>
            </a:r>
            <a:r>
              <a:rPr lang="zh-CN" altLang="zh-TW" b="1" dirty="0" smtClean="0"/>
              <a:t>交通需求及竞争格局变化</a:t>
            </a:r>
            <a:endParaRPr lang="zh-TW" altLang="en-US" b="1" dirty="0">
              <a:solidFill>
                <a:srgbClr val="F2F2F2"/>
              </a:solidFill>
              <a:latin typeface="微軟正黑體" pitchFamily="34" charset="-120"/>
              <a:ea typeface="微軟正黑體" pitchFamily="34" charset="-120"/>
              <a:cs typeface="Arial" charset="0"/>
            </a:endParaRPr>
          </a:p>
        </p:txBody>
      </p:sp>
      <p:sp>
        <p:nvSpPr>
          <p:cNvPr id="14" name="六邊形 13"/>
          <p:cNvSpPr/>
          <p:nvPr/>
        </p:nvSpPr>
        <p:spPr>
          <a:xfrm>
            <a:off x="304800" y="4267200"/>
            <a:ext cx="3581400" cy="5334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lvl="0" algn="ctr"/>
            <a:r>
              <a:rPr lang="zh-CN" altLang="zh-TW" b="1" dirty="0" smtClean="0"/>
              <a:t>收费公路政策影响</a:t>
            </a:r>
            <a:endParaRPr lang="zh-TW" altLang="zh-TW" b="1" dirty="0"/>
          </a:p>
        </p:txBody>
      </p:sp>
      <p:sp>
        <p:nvSpPr>
          <p:cNvPr id="15" name="投影片編號版面配置區 14"/>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228600"/>
            <a:ext cx="6934200" cy="1200329"/>
          </a:xfrm>
          <a:prstGeom prst="rect">
            <a:avLst/>
          </a:prstGeom>
          <a:noFill/>
        </p:spPr>
        <p:txBody>
          <a:bodyPr wrap="square" rtlCol="0">
            <a:spAutoFit/>
          </a:bodyPr>
          <a:lstStyle/>
          <a:p>
            <a:r>
              <a:rPr lang="zh-CN" altLang="zh-TW" sz="3600" b="1" dirty="0" smtClean="0">
                <a:solidFill>
                  <a:srgbClr val="278ED0"/>
                </a:solidFill>
                <a:effectLst>
                  <a:outerShdw blurRad="60007" dist="200025" dir="15000000" sy="30000" kx="-1800000" algn="bl" rotWithShape="0">
                    <a:prstClr val="black">
                      <a:alpha val="32000"/>
                    </a:prstClr>
                  </a:outerShdw>
                </a:effectLst>
              </a:rPr>
              <a:t>日均车流量与收费额比较数据</a:t>
            </a:r>
            <a:endParaRPr lang="zh-TW" altLang="zh-TW" sz="3600" b="1" dirty="0" smtClean="0">
              <a:solidFill>
                <a:srgbClr val="278ED0"/>
              </a:solidFill>
              <a:effectLst>
                <a:outerShdw blurRad="60007" dist="200025" dir="15000000" sy="30000" kx="-1800000" algn="bl" rotWithShape="0">
                  <a:prstClr val="black">
                    <a:alpha val="32000"/>
                  </a:prstClr>
                </a:outerShdw>
              </a:effectLst>
            </a:endParaRPr>
          </a:p>
          <a:p>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aphicFrame>
        <p:nvGraphicFramePr>
          <p:cNvPr id="6" name="表格 5"/>
          <p:cNvGraphicFramePr>
            <a:graphicFrameLocks noGrp="1"/>
          </p:cNvGraphicFramePr>
          <p:nvPr>
            <p:extLst>
              <p:ext uri="{D42A27DB-BD31-4B8C-83A1-F6EECF244321}">
                <p14:modId xmlns:p14="http://schemas.microsoft.com/office/powerpoint/2010/main" val="935275302"/>
              </p:ext>
            </p:extLst>
          </p:nvPr>
        </p:nvGraphicFramePr>
        <p:xfrm>
          <a:off x="685800" y="1066800"/>
          <a:ext cx="7772400" cy="4724400"/>
        </p:xfrm>
        <a:graphic>
          <a:graphicData uri="http://schemas.openxmlformats.org/drawingml/2006/table">
            <a:tbl>
              <a:tblPr firstRow="1" bandRow="1">
                <a:effectLst>
                  <a:outerShdw blurRad="40005" dist="22860" dir="5400000" algn="tl" rotWithShape="0">
                    <a:prstClr val="black">
                      <a:alpha val="35000"/>
                    </a:prstClr>
                  </a:outerShdw>
                </a:effectLst>
                <a:tableStyleId>{F5AB1C69-6EDB-4FF4-983F-18BD219EF322}</a:tableStyleId>
              </a:tblPr>
              <a:tblGrid>
                <a:gridCol w="2334908"/>
                <a:gridCol w="884309"/>
                <a:gridCol w="885434"/>
                <a:gridCol w="947696"/>
                <a:gridCol w="885434"/>
                <a:gridCol w="885434"/>
                <a:gridCol w="949185"/>
              </a:tblGrid>
              <a:tr h="726420">
                <a:tc>
                  <a:txBody>
                    <a:bodyPr/>
                    <a:lstStyle/>
                    <a:p>
                      <a:pPr algn="ctr"/>
                      <a:endParaRPr lang="zh-TW" altLang="en-US" sz="1500" dirty="0">
                        <a:solidFill>
                          <a:srgbClr val="278ED0"/>
                        </a:solidFill>
                        <a:latin typeface="微軟正黑體" pitchFamily="34" charset="-120"/>
                        <a:ea typeface="微軟正黑體" pitchFamily="34" charset="-120"/>
                        <a:cs typeface="Arial" pitchFamily="34" charset="0"/>
                      </a:endParaRPr>
                    </a:p>
                  </a:txBody>
                  <a:tcPr marL="83502" marR="83502" marT="41751" marB="41751" anchor="ctr">
                    <a:lnB w="12700" cap="flat" cmpd="sng" algn="ctr">
                      <a:solidFill>
                        <a:schemeClr val="bg1"/>
                      </a:solidFill>
                      <a:prstDash val="solid"/>
                      <a:round/>
                      <a:headEnd type="none" w="med" len="med"/>
                      <a:tailEnd type="none" w="med" len="med"/>
                    </a:lnB>
                    <a:solidFill>
                      <a:srgbClr val="278ED0"/>
                    </a:solidFill>
                  </a:tcPr>
                </a:tc>
                <a:tc gridSpan="3">
                  <a:txBody>
                    <a:bodyPr/>
                    <a:lstStyle/>
                    <a:p>
                      <a:pPr algn="ctr"/>
                      <a:r>
                        <a:rPr lang="zh-CN" altLang="zh-TW" sz="1400" b="1" kern="1200" dirty="0" smtClean="0">
                          <a:solidFill>
                            <a:schemeClr val="lt1"/>
                          </a:solidFill>
                          <a:latin typeface="+mn-lt"/>
                          <a:ea typeface="+mn-ea"/>
                          <a:cs typeface="+mn-cs"/>
                        </a:rPr>
                        <a:t>日均车流量（辆</a:t>
                      </a:r>
                      <a:r>
                        <a:rPr lang="en-US" altLang="zh-TW" sz="1400" b="1" kern="1200" dirty="0" smtClean="0">
                          <a:solidFill>
                            <a:schemeClr val="lt1"/>
                          </a:solidFill>
                          <a:latin typeface="+mn-lt"/>
                          <a:ea typeface="+mn-ea"/>
                          <a:cs typeface="+mn-cs"/>
                        </a:rPr>
                        <a:t>/</a:t>
                      </a:r>
                      <a:r>
                        <a:rPr lang="zh-CN" altLang="zh-TW" sz="1400" b="1" kern="1200" dirty="0" smtClean="0">
                          <a:solidFill>
                            <a:schemeClr val="lt1"/>
                          </a:solidFill>
                          <a:latin typeface="+mn-lt"/>
                          <a:ea typeface="+mn-ea"/>
                          <a:cs typeface="+mn-cs"/>
                        </a:rPr>
                        <a:t>日）</a:t>
                      </a:r>
                      <a:endParaRPr lang="zh-TW" altLang="en-US" sz="1100" dirty="0">
                        <a:solidFill>
                          <a:schemeClr val="bg1"/>
                        </a:solidFill>
                        <a:latin typeface="微軟正黑體" pitchFamily="34" charset="-120"/>
                        <a:ea typeface="微軟正黑體" pitchFamily="34" charset="-120"/>
                        <a:cs typeface="Arial" pitchFamily="34" charset="0"/>
                      </a:endParaRPr>
                    </a:p>
                  </a:txBody>
                  <a:tcPr marL="83502" marR="83502" marT="41751" marB="41751" anchor="ctr">
                    <a:lnB w="12700" cap="flat" cmpd="sng" algn="ctr">
                      <a:solidFill>
                        <a:schemeClr val="bg1"/>
                      </a:solidFill>
                      <a:prstDash val="solid"/>
                      <a:round/>
                      <a:headEnd type="none" w="med" len="med"/>
                      <a:tailEnd type="none" w="med" len="med"/>
                    </a:lnB>
                    <a:solidFill>
                      <a:srgbClr val="278ED0"/>
                    </a:solidFill>
                  </a:tcPr>
                </a:tc>
                <a:tc hMerge="1">
                  <a:txBody>
                    <a:bodyPr/>
                    <a:lstStyle/>
                    <a:p>
                      <a:endParaRPr lang="zh-TW" altLang="en-US"/>
                    </a:p>
                  </a:txBody>
                  <a:tcPr/>
                </a:tc>
                <a:tc hMerge="1">
                  <a:txBody>
                    <a:bodyPr/>
                    <a:lstStyle/>
                    <a:p>
                      <a:endParaRPr lang="zh-TW" altLang="en-US"/>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TW" sz="1400" b="1" kern="1200" dirty="0" smtClean="0">
                          <a:solidFill>
                            <a:schemeClr val="lt1"/>
                          </a:solidFill>
                          <a:latin typeface="+mn-lt"/>
                          <a:ea typeface="+mn-ea"/>
                          <a:cs typeface="+mn-cs"/>
                        </a:rPr>
                        <a:t>日均收费额（千元</a:t>
                      </a:r>
                      <a:r>
                        <a:rPr lang="en-US" altLang="zh-TW" sz="1400" b="1" kern="1200" dirty="0" smtClean="0">
                          <a:solidFill>
                            <a:schemeClr val="lt1"/>
                          </a:solidFill>
                          <a:latin typeface="+mn-lt"/>
                          <a:ea typeface="+mn-ea"/>
                          <a:cs typeface="+mn-cs"/>
                        </a:rPr>
                        <a:t>/</a:t>
                      </a:r>
                      <a:r>
                        <a:rPr lang="zh-CN" altLang="zh-TW" sz="1400" b="1" kern="1200" dirty="0" smtClean="0">
                          <a:solidFill>
                            <a:schemeClr val="lt1"/>
                          </a:solidFill>
                          <a:latin typeface="+mn-lt"/>
                          <a:ea typeface="+mn-ea"/>
                          <a:cs typeface="+mn-cs"/>
                        </a:rPr>
                        <a:t>日）</a:t>
                      </a:r>
                      <a:endParaRPr lang="zh-TW" altLang="en-US" sz="1100" dirty="0">
                        <a:solidFill>
                          <a:schemeClr val="bg1"/>
                        </a:solidFill>
                        <a:latin typeface="微軟正黑體" pitchFamily="34" charset="-120"/>
                        <a:ea typeface="微軟正黑體" pitchFamily="34" charset="-120"/>
                        <a:cs typeface="Arial" pitchFamily="34" charset="0"/>
                      </a:endParaRPr>
                    </a:p>
                  </a:txBody>
                  <a:tcPr marL="83502" marR="83502" marT="41751" marB="41751" anchor="ctr">
                    <a:lnB w="12700" cap="flat" cmpd="sng" algn="ctr">
                      <a:solidFill>
                        <a:schemeClr val="bg1"/>
                      </a:solidFill>
                      <a:prstDash val="solid"/>
                      <a:round/>
                      <a:headEnd type="none" w="med" len="med"/>
                      <a:tailEnd type="none" w="med" len="med"/>
                    </a:lnB>
                    <a:solidFill>
                      <a:srgbClr val="278ED0"/>
                    </a:solidFill>
                  </a:tcPr>
                </a:tc>
                <a:tc hMerge="1">
                  <a:txBody>
                    <a:bodyPr/>
                    <a:lstStyle/>
                    <a:p>
                      <a:endParaRPr lang="zh-TW" altLang="en-US"/>
                    </a:p>
                  </a:txBody>
                  <a:tcPr/>
                </a:tc>
                <a:tc hMerge="1">
                  <a:txBody>
                    <a:bodyPr/>
                    <a:lstStyle/>
                    <a:p>
                      <a:endParaRPr lang="zh-TW" altLang="en-US" dirty="0"/>
                    </a:p>
                  </a:txBody>
                  <a:tcPr/>
                </a:tc>
              </a:tr>
              <a:tr h="3178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TW" sz="1300" b="0" kern="1200" dirty="0" smtClean="0">
                          <a:solidFill>
                            <a:schemeClr val="tx1"/>
                          </a:solidFill>
                          <a:latin typeface="微軟正黑體" pitchFamily="34" charset="-120"/>
                          <a:ea typeface="微軟正黑體" pitchFamily="34" charset="-120"/>
                          <a:cs typeface="Arial" pitchFamily="34" charset="0"/>
                        </a:rPr>
                        <a:t>路桥项目</a:t>
                      </a:r>
                      <a:endParaRPr lang="zh-TW" altLang="en-US" sz="1300" b="0" dirty="0">
                        <a:solidFill>
                          <a:schemeClr val="tx1"/>
                        </a:solidFill>
                        <a:latin typeface="微軟正黑體" pitchFamily="34" charset="-120"/>
                        <a:ea typeface="微軟正黑體" pitchFamily="34" charset="-120"/>
                        <a:cs typeface="Arial" pitchFamily="34" charset="0"/>
                      </a:endParaRPr>
                    </a:p>
                  </a:txBody>
                  <a:tcPr marL="83502" marR="83502" marT="41751" marB="41751" anchor="ctr">
                    <a:lnT w="12700" cap="flat" cmpd="sng" algn="ctr">
                      <a:solidFill>
                        <a:schemeClr val="bg1"/>
                      </a:solidFill>
                      <a:prstDash val="solid"/>
                      <a:round/>
                      <a:headEnd type="none" w="med" len="med"/>
                      <a:tailEnd type="none" w="med" len="med"/>
                    </a:lnT>
                    <a:solidFill>
                      <a:srgbClr val="D9EDF3"/>
                    </a:solidFill>
                  </a:tcPr>
                </a:tc>
                <a:tc>
                  <a:txBody>
                    <a:bodyPr/>
                    <a:lstStyle/>
                    <a:p>
                      <a:pPr algn="ctr"/>
                      <a:r>
                        <a:rPr lang="en-US" altLang="zh-TW" sz="1100" b="1" i="0" kern="1200" noProof="0" dirty="0" smtClean="0">
                          <a:solidFill>
                            <a:schemeClr val="tx1"/>
                          </a:solidFill>
                          <a:latin typeface="微軟正黑體" pitchFamily="34" charset="-120"/>
                          <a:ea typeface="微軟正黑體" pitchFamily="34" charset="-120"/>
                          <a:cs typeface="+mn-cs"/>
                        </a:rPr>
                        <a:t>2013</a:t>
                      </a:r>
                      <a:endParaRPr lang="zh-TW" altLang="en-US" sz="1100" b="1" i="0" kern="1200" noProof="0" dirty="0">
                        <a:solidFill>
                          <a:schemeClr val="tx1"/>
                        </a:solidFill>
                        <a:latin typeface="微軟正黑體" pitchFamily="34" charset="-120"/>
                        <a:ea typeface="微軟正黑體" pitchFamily="34" charset="-120"/>
                        <a:cs typeface="+mn-cs"/>
                      </a:endParaRPr>
                    </a:p>
                  </a:txBody>
                  <a:tcPr marL="83502" marR="83502" marT="41751" marB="41751"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algn="ctr"/>
                      <a:r>
                        <a:rPr lang="en-US" altLang="zh-TW" sz="1100" b="1" i="0" kern="1200" noProof="0" dirty="0" smtClean="0">
                          <a:solidFill>
                            <a:schemeClr val="tx1"/>
                          </a:solidFill>
                          <a:latin typeface="微軟正黑體" pitchFamily="34" charset="-120"/>
                          <a:ea typeface="微軟正黑體" pitchFamily="34" charset="-120"/>
                          <a:cs typeface="+mn-cs"/>
                        </a:rPr>
                        <a:t>2012</a:t>
                      </a:r>
                      <a:endParaRPr lang="zh-TW" altLang="en-US" sz="1100" b="1" i="0" kern="1200" noProof="0" dirty="0">
                        <a:solidFill>
                          <a:schemeClr val="tx1"/>
                        </a:solidFill>
                        <a:latin typeface="微軟正黑體" pitchFamily="34" charset="-120"/>
                        <a:ea typeface="微軟正黑體" pitchFamily="34" charset="-120"/>
                        <a:cs typeface="+mn-cs"/>
                      </a:endParaRPr>
                    </a:p>
                  </a:txBody>
                  <a:tcPr marL="83502" marR="83502" marT="41751" marB="4175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1" i="0" kern="1200" noProof="0" dirty="0" smtClean="0">
                          <a:solidFill>
                            <a:schemeClr val="tx1"/>
                          </a:solidFill>
                          <a:latin typeface="微軟正黑體" pitchFamily="34" charset="-120"/>
                          <a:ea typeface="微軟正黑體" pitchFamily="34" charset="-120"/>
                          <a:cs typeface="+mn-cs"/>
                        </a:rPr>
                        <a:t>同比增减</a:t>
                      </a:r>
                      <a:r>
                        <a:rPr lang="en-US" altLang="zh-TW" sz="1100" b="1" i="0" kern="1200" noProof="0" dirty="0" smtClean="0">
                          <a:solidFill>
                            <a:schemeClr val="tx1"/>
                          </a:solidFill>
                          <a:latin typeface="微軟正黑體" pitchFamily="34" charset="-120"/>
                          <a:ea typeface="微軟正黑體" pitchFamily="34" charset="-120"/>
                          <a:cs typeface="+mn-cs"/>
                        </a:rPr>
                        <a:t>(%)</a:t>
                      </a:r>
                      <a:endParaRPr lang="zh-TW" altLang="en-US" sz="1100" b="1" i="0" kern="1200" noProof="0" dirty="0">
                        <a:solidFill>
                          <a:schemeClr val="tx1"/>
                        </a:solidFill>
                        <a:latin typeface="微軟正黑體" pitchFamily="34" charset="-120"/>
                        <a:ea typeface="微軟正黑體" pitchFamily="34" charset="-120"/>
                        <a:cs typeface="+mn-cs"/>
                      </a:endParaRPr>
                    </a:p>
                  </a:txBody>
                  <a:tcPr marL="83502" marR="83502" marT="41751" marB="41751"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algn="ctr"/>
                      <a:r>
                        <a:rPr lang="en-US" altLang="zh-TW" sz="1100" b="1" i="0" kern="1200" noProof="0" dirty="0" smtClean="0">
                          <a:solidFill>
                            <a:schemeClr val="tx1"/>
                          </a:solidFill>
                          <a:latin typeface="微軟正黑體" pitchFamily="34" charset="-120"/>
                          <a:ea typeface="微軟正黑體" pitchFamily="34" charset="-120"/>
                          <a:cs typeface="+mn-cs"/>
                        </a:rPr>
                        <a:t>2013</a:t>
                      </a:r>
                      <a:endParaRPr lang="zh-TW" altLang="en-US" sz="1100" b="1" i="0" kern="1200" noProof="0" dirty="0">
                        <a:solidFill>
                          <a:schemeClr val="tx1"/>
                        </a:solidFill>
                        <a:latin typeface="微軟正黑體" pitchFamily="34" charset="-120"/>
                        <a:ea typeface="微軟正黑體" pitchFamily="34" charset="-120"/>
                        <a:cs typeface="+mn-cs"/>
                      </a:endParaRPr>
                    </a:p>
                  </a:txBody>
                  <a:tcPr marL="83502" marR="83502" marT="41751" marB="41751"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algn="ctr"/>
                      <a:r>
                        <a:rPr lang="en-US" altLang="zh-TW" sz="1100" b="1" i="0" kern="1200" noProof="0" dirty="0" smtClean="0">
                          <a:solidFill>
                            <a:schemeClr val="tx1"/>
                          </a:solidFill>
                          <a:latin typeface="微軟正黑體" pitchFamily="34" charset="-120"/>
                          <a:ea typeface="微軟正黑體" pitchFamily="34" charset="-120"/>
                          <a:cs typeface="+mn-cs"/>
                        </a:rPr>
                        <a:t>2012</a:t>
                      </a:r>
                      <a:endParaRPr lang="zh-TW" altLang="en-US" sz="1100" b="1" i="0" kern="1200" noProof="0" dirty="0">
                        <a:solidFill>
                          <a:schemeClr val="tx1"/>
                        </a:solidFill>
                        <a:latin typeface="微軟正黑體" pitchFamily="34" charset="-120"/>
                        <a:ea typeface="微軟正黑體" pitchFamily="34" charset="-120"/>
                        <a:cs typeface="+mn-cs"/>
                      </a:endParaRPr>
                    </a:p>
                  </a:txBody>
                  <a:tcPr marL="83502" marR="83502" marT="41751" marB="4175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algn="ctr"/>
                      <a:r>
                        <a:rPr lang="zh-CN" altLang="en-US" sz="1100" b="1" i="0" kern="1200" noProof="0" dirty="0" smtClean="0">
                          <a:solidFill>
                            <a:schemeClr val="tx1"/>
                          </a:solidFill>
                          <a:latin typeface="微軟正黑體" pitchFamily="34" charset="-120"/>
                          <a:ea typeface="微軟正黑體" pitchFamily="34" charset="-120"/>
                          <a:cs typeface="+mn-cs"/>
                        </a:rPr>
                        <a:t>同比增减</a:t>
                      </a:r>
                      <a:r>
                        <a:rPr lang="en-US" altLang="zh-TW" sz="1100" b="1" i="0" kern="1200" noProof="0" dirty="0" smtClean="0">
                          <a:solidFill>
                            <a:schemeClr val="tx1"/>
                          </a:solidFill>
                          <a:latin typeface="微軟正黑體" pitchFamily="34" charset="-120"/>
                          <a:ea typeface="微軟正黑體" pitchFamily="34" charset="-120"/>
                          <a:cs typeface="+mn-cs"/>
                        </a:rPr>
                        <a:t>(%)</a:t>
                      </a:r>
                      <a:endParaRPr lang="zh-TW" altLang="en-US" sz="1100" b="1" i="0" kern="1200" noProof="0" dirty="0">
                        <a:solidFill>
                          <a:schemeClr val="tx1"/>
                        </a:solidFill>
                        <a:latin typeface="微軟正黑體" pitchFamily="34" charset="-120"/>
                        <a:ea typeface="微軟正黑體" pitchFamily="34" charset="-120"/>
                        <a:cs typeface="+mn-cs"/>
                      </a:endParaRPr>
                    </a:p>
                  </a:txBody>
                  <a:tcPr marL="83502" marR="83502" marT="41751" marB="41751"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bg1">
                        <a:lumMod val="95000"/>
                      </a:schemeClr>
                    </a:solidFill>
                  </a:tcPr>
                </a:tc>
              </a:tr>
              <a:tr h="511560">
                <a:tc>
                  <a:txBody>
                    <a:bodyPr/>
                    <a:lstStyle/>
                    <a:p>
                      <a:pPr algn="ctr">
                        <a:lnSpc>
                          <a:spcPct val="150000"/>
                        </a:lnSpc>
                        <a:spcAft>
                          <a:spcPts val="0"/>
                        </a:spcAft>
                      </a:pPr>
                      <a:r>
                        <a:rPr lang="zh-CN" altLang="zh-TW" sz="1300" b="0" kern="1200" dirty="0" smtClean="0">
                          <a:solidFill>
                            <a:schemeClr val="tx1"/>
                          </a:solidFill>
                          <a:latin typeface="微軟正黑體" pitchFamily="34" charset="-120"/>
                          <a:ea typeface="微軟正黑體" pitchFamily="34" charset="-120"/>
                          <a:cs typeface="Arial" pitchFamily="34" charset="0"/>
                        </a:rPr>
                        <a:t>沪宁高速公路</a:t>
                      </a:r>
                      <a:endParaRPr lang="zh-TW" altLang="zh-TW" sz="1300" b="0" kern="120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solidFill>
                      <a:srgbClr val="D9EDF3"/>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71,460</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66,120</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8.08</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12,388.4</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11,725.6</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5.65</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r>
              <a:tr h="565859">
                <a:tc>
                  <a:txBody>
                    <a:bodyPr/>
                    <a:lstStyle/>
                    <a:p>
                      <a:pPr algn="ctr">
                        <a:lnSpc>
                          <a:spcPct val="150000"/>
                        </a:lnSpc>
                        <a:spcAft>
                          <a:spcPts val="0"/>
                        </a:spcAft>
                      </a:pPr>
                      <a:r>
                        <a:rPr lang="en-US" altLang="zh-TW" sz="1300" b="0" kern="1200" dirty="0" smtClean="0">
                          <a:solidFill>
                            <a:schemeClr val="tx1"/>
                          </a:solidFill>
                          <a:latin typeface="微軟正黑體" pitchFamily="34" charset="-120"/>
                          <a:ea typeface="微軟正黑體" pitchFamily="34" charset="-120"/>
                          <a:cs typeface="Arial" pitchFamily="34" charset="0"/>
                        </a:rPr>
                        <a:t>312</a:t>
                      </a:r>
                      <a:r>
                        <a:rPr lang="zh-CN" altLang="zh-TW" sz="1300" b="0" kern="1200" dirty="0" smtClean="0">
                          <a:solidFill>
                            <a:schemeClr val="tx1"/>
                          </a:solidFill>
                          <a:latin typeface="微軟正黑體" pitchFamily="34" charset="-120"/>
                          <a:ea typeface="微軟正黑體" pitchFamily="34" charset="-120"/>
                          <a:cs typeface="Arial" pitchFamily="34" charset="0"/>
                        </a:rPr>
                        <a:t>国道沪宁段</a:t>
                      </a:r>
                      <a:endParaRPr lang="zh-TW" altLang="zh-TW" sz="1300" b="0" kern="120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solidFill>
                      <a:srgbClr val="D9EDF3"/>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9,125</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14,788</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-38.29</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146.4</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229.0</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-36.08</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r>
              <a:tr h="478116">
                <a:tc>
                  <a:txBody>
                    <a:bodyPr/>
                    <a:lstStyle/>
                    <a:p>
                      <a:pPr algn="ctr">
                        <a:lnSpc>
                          <a:spcPct val="150000"/>
                        </a:lnSpc>
                        <a:spcAft>
                          <a:spcPts val="0"/>
                        </a:spcAft>
                      </a:pPr>
                      <a:r>
                        <a:rPr lang="zh-CN" altLang="zh-TW" sz="1300" b="0" kern="1200" dirty="0" smtClean="0">
                          <a:solidFill>
                            <a:schemeClr val="tx1"/>
                          </a:solidFill>
                          <a:latin typeface="微軟正黑體" pitchFamily="34" charset="-120"/>
                          <a:ea typeface="微軟正黑體" pitchFamily="34" charset="-120"/>
                          <a:cs typeface="Arial" pitchFamily="34" charset="0"/>
                        </a:rPr>
                        <a:t>宁连公路南京段</a:t>
                      </a:r>
                      <a:endParaRPr lang="zh-TW" altLang="zh-TW" sz="1300" b="0" kern="120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solidFill>
                      <a:srgbClr val="D9EDF3"/>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4,910</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4,524</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8.54</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100.5</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91.6</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9.70</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r>
              <a:tr h="538419">
                <a:tc>
                  <a:txBody>
                    <a:bodyPr/>
                    <a:lstStyle/>
                    <a:p>
                      <a:pPr algn="ctr">
                        <a:lnSpc>
                          <a:spcPct val="150000"/>
                        </a:lnSpc>
                        <a:spcAft>
                          <a:spcPts val="0"/>
                        </a:spcAft>
                      </a:pPr>
                      <a:r>
                        <a:rPr lang="zh-CN" altLang="zh-TW" sz="1300" b="0" kern="1200" dirty="0" smtClean="0">
                          <a:solidFill>
                            <a:schemeClr val="tx1"/>
                          </a:solidFill>
                          <a:latin typeface="微軟正黑體" pitchFamily="34" charset="-120"/>
                          <a:ea typeface="微軟正黑體" pitchFamily="34" charset="-120"/>
                          <a:cs typeface="Arial" pitchFamily="34" charset="0"/>
                        </a:rPr>
                        <a:t>广靖高速公路</a:t>
                      </a:r>
                      <a:endParaRPr lang="zh-TW" altLang="zh-TW" sz="1300" b="0" kern="120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solidFill>
                      <a:srgbClr val="D9EDF3"/>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51,214</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47,122</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8.68</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712.6</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678.4</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5.04</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r>
              <a:tr h="538419">
                <a:tc>
                  <a:txBody>
                    <a:bodyPr/>
                    <a:lstStyle/>
                    <a:p>
                      <a:pPr algn="ctr">
                        <a:lnSpc>
                          <a:spcPct val="150000"/>
                        </a:lnSpc>
                        <a:spcAft>
                          <a:spcPts val="0"/>
                        </a:spcAft>
                      </a:pPr>
                      <a:r>
                        <a:rPr lang="zh-CN" altLang="zh-TW" sz="1300" b="0" kern="1200" dirty="0" smtClean="0">
                          <a:solidFill>
                            <a:schemeClr val="tx1"/>
                          </a:solidFill>
                          <a:latin typeface="微軟正黑體" pitchFamily="34" charset="-120"/>
                          <a:ea typeface="微軟正黑體" pitchFamily="34" charset="-120"/>
                          <a:cs typeface="Arial" pitchFamily="34" charset="0"/>
                        </a:rPr>
                        <a:t>锡澄高速公路</a:t>
                      </a:r>
                      <a:endParaRPr lang="zh-TW" altLang="zh-TW" sz="1300" b="0" kern="120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solidFill>
                      <a:srgbClr val="D9EDF3"/>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55,139</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50,416</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9.37</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1,295.8</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1,187.9</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9.08</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r>
              <a:tr h="523895">
                <a:tc>
                  <a:txBody>
                    <a:bodyPr/>
                    <a:lstStyle/>
                    <a:p>
                      <a:pPr algn="ctr">
                        <a:lnSpc>
                          <a:spcPct val="150000"/>
                        </a:lnSpc>
                        <a:spcAft>
                          <a:spcPts val="0"/>
                        </a:spcAft>
                      </a:pPr>
                      <a:r>
                        <a:rPr lang="zh-CN" altLang="zh-TW" sz="1300" b="0" kern="1200" dirty="0" smtClean="0">
                          <a:solidFill>
                            <a:schemeClr val="tx1"/>
                          </a:solidFill>
                          <a:latin typeface="微軟正黑體" pitchFamily="34" charset="-120"/>
                          <a:ea typeface="微軟正黑體" pitchFamily="34" charset="-120"/>
                          <a:cs typeface="Arial" pitchFamily="34" charset="0"/>
                        </a:rPr>
                        <a:t>江阴长江公路大桥</a:t>
                      </a:r>
                      <a:endParaRPr lang="zh-TW" altLang="zh-TW" sz="1300" b="0" kern="120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solidFill>
                      <a:srgbClr val="D9EDF3"/>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61,392</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56,147</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9.34</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2,464.0</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2,277.8</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8.17</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r>
              <a:tr h="523895">
                <a:tc>
                  <a:txBody>
                    <a:bodyPr/>
                    <a:lstStyle/>
                    <a:p>
                      <a:pPr algn="ctr">
                        <a:lnSpc>
                          <a:spcPct val="150000"/>
                        </a:lnSpc>
                        <a:spcAft>
                          <a:spcPts val="0"/>
                        </a:spcAft>
                      </a:pPr>
                      <a:r>
                        <a:rPr lang="zh-CN" altLang="zh-TW" sz="1300" b="0" kern="1200" dirty="0" smtClean="0">
                          <a:solidFill>
                            <a:schemeClr val="tx1"/>
                          </a:solidFill>
                          <a:latin typeface="微軟正黑體" pitchFamily="34" charset="-120"/>
                          <a:ea typeface="微軟正黑體" pitchFamily="34" charset="-120"/>
                          <a:cs typeface="Arial" pitchFamily="34" charset="0"/>
                        </a:rPr>
                        <a:t>苏嘉杭高速公路</a:t>
                      </a:r>
                      <a:endParaRPr lang="zh-TW" altLang="zh-TW" sz="1300" b="0" kern="120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solidFill>
                      <a:srgbClr val="D9EDF3"/>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47,669</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42,005</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13.49</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2,863.7</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2,590.5</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100" b="0" i="0" kern="1200" noProof="0" dirty="0" smtClean="0">
                          <a:solidFill>
                            <a:schemeClr val="tx1"/>
                          </a:solidFill>
                          <a:latin typeface="微軟正黑體" pitchFamily="34" charset="-120"/>
                          <a:ea typeface="微軟正黑體" pitchFamily="34" charset="-120"/>
                          <a:cs typeface="Arial" pitchFamily="34" charset="0"/>
                        </a:rPr>
                        <a:t>10.54</a:t>
                      </a:r>
                      <a:endParaRPr lang="zh-TW" altLang="zh-CN" sz="1100" b="0" i="0" kern="1200" noProof="0" dirty="0" smtClean="0">
                        <a:solidFill>
                          <a:schemeClr val="tx1"/>
                        </a:solidFill>
                        <a:latin typeface="微軟正黑體" pitchFamily="34" charset="-120"/>
                        <a:ea typeface="微軟正黑體" pitchFamily="34" charset="-120"/>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r>
            </a:tbl>
          </a:graphicData>
        </a:graphic>
      </p:graphicFrame>
      <p:sp>
        <p:nvSpPr>
          <p:cNvPr id="7" name="投影片編號版面配置區 6"/>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81000"/>
            <a:ext cx="6705600" cy="646331"/>
          </a:xfrm>
          <a:prstGeom prst="rect">
            <a:avLst/>
          </a:prstGeom>
          <a:noFill/>
        </p:spPr>
        <p:txBody>
          <a:bodyPr wrap="square" rtlCol="0">
            <a:spAutoFit/>
          </a:bodyPr>
          <a:lstStyle/>
          <a:p>
            <a:r>
              <a:rPr lang="zh-CN" altLang="en-US" sz="3600" b="1" dirty="0" smtClean="0">
                <a:solidFill>
                  <a:srgbClr val="278ED0"/>
                </a:solidFill>
                <a:effectLst>
                  <a:outerShdw blurRad="60007" dist="200025" dir="15000000" sy="30000" kx="-1800000" algn="bl" rotWithShape="0">
                    <a:prstClr val="black">
                      <a:alpha val="32000"/>
                    </a:prstClr>
                  </a:outerShdw>
                </a:effectLst>
              </a:rPr>
              <a:t>收费公路</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sp>
        <p:nvSpPr>
          <p:cNvPr id="7" name="圓角矩形 6"/>
          <p:cNvSpPr/>
          <p:nvPr/>
        </p:nvSpPr>
        <p:spPr>
          <a:xfrm>
            <a:off x="609600" y="1371600"/>
            <a:ext cx="3276600" cy="1676400"/>
          </a:xfrm>
          <a:prstGeom prst="roundRect">
            <a:avLst>
              <a:gd name="adj" fmla="val 10000"/>
            </a:avLst>
          </a:prstGeom>
          <a:blipFill rotWithShape="0">
            <a:blip r:embed="rId3" cstate="prin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5">
              <a:tint val="50000"/>
              <a:hueOff val="0"/>
              <a:satOff val="0"/>
              <a:lumOff val="0"/>
              <a:alphaOff val="0"/>
            </a:schemeClr>
          </a:effectRef>
          <a:fontRef idx="minor">
            <a:schemeClr val="lt1">
              <a:hueOff val="0"/>
              <a:satOff val="0"/>
              <a:lumOff val="0"/>
              <a:alphaOff val="0"/>
            </a:schemeClr>
          </a:fontRef>
        </p:style>
      </p:sp>
      <p:grpSp>
        <p:nvGrpSpPr>
          <p:cNvPr id="6" name="群組 7"/>
          <p:cNvGrpSpPr/>
          <p:nvPr/>
        </p:nvGrpSpPr>
        <p:grpSpPr>
          <a:xfrm>
            <a:off x="4038601" y="1295400"/>
            <a:ext cx="4397830" cy="1905994"/>
            <a:chOff x="218983" y="2250195"/>
            <a:chExt cx="1638790" cy="2946817"/>
          </a:xfrm>
          <a:scene3d>
            <a:camera prst="orthographicFront"/>
            <a:lightRig rig="flat" dir="t"/>
          </a:scene3d>
        </p:grpSpPr>
        <p:sp>
          <p:nvSpPr>
            <p:cNvPr id="21" name="圓角化同側角落矩形 20"/>
            <p:cNvSpPr/>
            <p:nvPr/>
          </p:nvSpPr>
          <p:spPr>
            <a:xfrm rot="10800000">
              <a:off x="218983" y="2250195"/>
              <a:ext cx="1638790" cy="2946817"/>
            </a:xfrm>
            <a:prstGeom prst="round2SameRect">
              <a:avLst>
                <a:gd name="adj1" fmla="val 0"/>
                <a:gd name="adj2" fmla="val 0"/>
              </a:avLst>
            </a:prstGeom>
            <a:solidFill>
              <a:schemeClr val="accent5">
                <a:lumMod val="50000"/>
              </a:schemeClr>
            </a:solidFill>
            <a:sp3d prstMaterial="plastic">
              <a:bevelT/>
              <a:bevelB w="88900" h="31750" prst="angle"/>
            </a:sp3d>
          </p:spPr>
          <p:style>
            <a:lnRef idx="0">
              <a:schemeClr val="lt1">
                <a:hueOff val="0"/>
                <a:satOff val="0"/>
                <a:lumOff val="0"/>
                <a:alphaOff val="0"/>
              </a:schemeClr>
            </a:lnRef>
            <a:fillRef idx="3">
              <a:scrgbClr r="0" g="0" b="0"/>
            </a:fillRef>
            <a:effectRef idx="2">
              <a:schemeClr val="accent5">
                <a:shade val="50000"/>
                <a:hueOff val="0"/>
                <a:satOff val="0"/>
                <a:lumOff val="0"/>
                <a:alphaOff val="0"/>
              </a:schemeClr>
            </a:effectRef>
            <a:fontRef idx="minor">
              <a:schemeClr val="lt1"/>
            </a:fontRef>
          </p:style>
        </p:sp>
        <p:sp>
          <p:nvSpPr>
            <p:cNvPr id="22" name="圓角化同側角落矩形 6"/>
            <p:cNvSpPr/>
            <p:nvPr/>
          </p:nvSpPr>
          <p:spPr>
            <a:xfrm>
              <a:off x="247377" y="2250195"/>
              <a:ext cx="1537994" cy="24740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t" anchorCtr="0">
              <a:noAutofit/>
            </a:bodyPr>
            <a:lstStyle/>
            <a:p>
              <a:pPr lvl="0" defTabSz="533400">
                <a:lnSpc>
                  <a:spcPct val="90000"/>
                </a:lnSpc>
                <a:spcBef>
                  <a:spcPct val="0"/>
                </a:spcBef>
                <a:spcAft>
                  <a:spcPct val="35000"/>
                </a:spcAft>
              </a:pPr>
              <a:r>
                <a:rPr lang="zh-CN" altLang="zh-TW" sz="2000" b="1" dirty="0" smtClean="0"/>
                <a:t>沪宁高速公路</a:t>
              </a:r>
              <a:endParaRPr lang="zh-TW" altLang="en-US" sz="1400" b="1" kern="1200" dirty="0">
                <a:ea typeface="微軟正黑體" pitchFamily="34" charset="-120"/>
              </a:endParaRPr>
            </a:p>
            <a:p>
              <a:pPr marL="57150" lvl="1" indent="-57150" defTabSz="444500">
                <a:lnSpc>
                  <a:spcPct val="90000"/>
                </a:lnSpc>
                <a:spcBef>
                  <a:spcPct val="0"/>
                </a:spcBef>
                <a:spcAft>
                  <a:spcPct val="15000"/>
                </a:spcAft>
                <a:buChar char="••"/>
              </a:pPr>
              <a:r>
                <a:rPr lang="zh-CN" altLang="zh-TW" sz="1400" dirty="0" smtClean="0"/>
                <a:t>日均流量同比增长</a:t>
              </a:r>
              <a:r>
                <a:rPr lang="en-US" altLang="zh-TW" sz="1400" dirty="0" smtClean="0"/>
                <a:t> 8.08%</a:t>
              </a:r>
              <a:r>
                <a:rPr lang="zh-CN" altLang="zh-TW" sz="1400" dirty="0" smtClean="0"/>
                <a:t>，客货车增长幅度基本保持同步，与</a:t>
              </a:r>
              <a:r>
                <a:rPr lang="en-US" altLang="zh-TW" sz="1400" dirty="0" smtClean="0"/>
                <a:t>2012</a:t>
              </a:r>
              <a:r>
                <a:rPr lang="zh-CN" altLang="zh-TW" sz="1400" dirty="0" smtClean="0"/>
                <a:t>年相比，货车流量恢复增长明显，增幅达到</a:t>
              </a:r>
              <a:r>
                <a:rPr lang="en-US" altLang="zh-TW" sz="1400" dirty="0" smtClean="0"/>
                <a:t>8.23%</a:t>
              </a:r>
            </a:p>
            <a:p>
              <a:pPr marL="0" lvl="1" defTabSz="444500">
                <a:lnSpc>
                  <a:spcPct val="90000"/>
                </a:lnSpc>
                <a:spcBef>
                  <a:spcPct val="0"/>
                </a:spcBef>
                <a:spcAft>
                  <a:spcPct val="15000"/>
                </a:spcAft>
              </a:pPr>
              <a:endParaRPr lang="en-US" altLang="zh-TW" sz="1400" dirty="0" smtClean="0"/>
            </a:p>
            <a:p>
              <a:pPr marL="57150" lvl="1" indent="-57150" defTabSz="444500">
                <a:lnSpc>
                  <a:spcPct val="90000"/>
                </a:lnSpc>
                <a:spcBef>
                  <a:spcPct val="0"/>
                </a:spcBef>
                <a:spcAft>
                  <a:spcPct val="15000"/>
                </a:spcAft>
                <a:buChar char="••"/>
              </a:pPr>
              <a:r>
                <a:rPr lang="zh-CN" altLang="zh-TW" sz="1400" dirty="0" smtClean="0"/>
                <a:t>货车日均流量和收入占比分别为</a:t>
              </a:r>
              <a:r>
                <a:rPr lang="en-US" altLang="zh-TW" sz="1400" dirty="0" smtClean="0"/>
                <a:t>28.06%</a:t>
              </a:r>
              <a:r>
                <a:rPr lang="zh-CN" altLang="zh-TW" sz="1400" dirty="0" smtClean="0"/>
                <a:t>及</a:t>
              </a:r>
              <a:r>
                <a:rPr lang="en-US" altLang="zh-TW" sz="1400" dirty="0" smtClean="0"/>
                <a:t>52.02%</a:t>
              </a:r>
              <a:r>
                <a:rPr lang="zh-CN" altLang="zh-TW" sz="1400" dirty="0" smtClean="0"/>
                <a:t>，与去年同期相比略有提高</a:t>
              </a:r>
              <a:endParaRPr lang="zh-TW" altLang="en-US" sz="1400" kern="1200" dirty="0">
                <a:latin typeface="+mn-lt"/>
                <a:ea typeface="微軟正黑體" pitchFamily="34" charset="-120"/>
              </a:endParaRPr>
            </a:p>
          </p:txBody>
        </p:sp>
      </p:grpSp>
      <p:grpSp>
        <p:nvGrpSpPr>
          <p:cNvPr id="8" name="群組 9"/>
          <p:cNvGrpSpPr/>
          <p:nvPr/>
        </p:nvGrpSpPr>
        <p:grpSpPr>
          <a:xfrm>
            <a:off x="4038600" y="3505200"/>
            <a:ext cx="4397830" cy="1828799"/>
            <a:chOff x="2029764" y="2411033"/>
            <a:chExt cx="1638790" cy="3145917"/>
          </a:xfrm>
          <a:scene3d>
            <a:camera prst="orthographicFront"/>
            <a:lightRig rig="flat" dir="t"/>
          </a:scene3d>
        </p:grpSpPr>
        <p:sp>
          <p:nvSpPr>
            <p:cNvPr id="19" name="圓角化同側角落矩形 18"/>
            <p:cNvSpPr/>
            <p:nvPr/>
          </p:nvSpPr>
          <p:spPr>
            <a:xfrm rot="10800000">
              <a:off x="2029764" y="2411033"/>
              <a:ext cx="1638790" cy="2946816"/>
            </a:xfrm>
            <a:prstGeom prst="round2SameRect">
              <a:avLst>
                <a:gd name="adj1" fmla="val 0"/>
                <a:gd name="adj2" fmla="val 0"/>
              </a:avLst>
            </a:prstGeom>
            <a:sp3d prstMaterial="plastic">
              <a:bevelT w="120900" h="88900"/>
              <a:bevelB w="88900" h="31750" prst="angle"/>
            </a:sp3d>
          </p:spPr>
          <p:style>
            <a:lnRef idx="0">
              <a:schemeClr val="lt1">
                <a:hueOff val="0"/>
                <a:satOff val="0"/>
                <a:lumOff val="0"/>
                <a:alphaOff val="0"/>
              </a:schemeClr>
            </a:lnRef>
            <a:fillRef idx="3">
              <a:schemeClr val="accent5">
                <a:shade val="50000"/>
                <a:hueOff val="126486"/>
                <a:satOff val="-2798"/>
                <a:lumOff val="20993"/>
                <a:alphaOff val="0"/>
              </a:schemeClr>
            </a:fillRef>
            <a:effectRef idx="2">
              <a:schemeClr val="accent5">
                <a:shade val="50000"/>
                <a:hueOff val="126486"/>
                <a:satOff val="-2798"/>
                <a:lumOff val="20993"/>
                <a:alphaOff val="0"/>
              </a:schemeClr>
            </a:effectRef>
            <a:fontRef idx="minor">
              <a:schemeClr val="lt1"/>
            </a:fontRef>
          </p:style>
        </p:sp>
        <p:sp>
          <p:nvSpPr>
            <p:cNvPr id="20" name="圓角化同側角落矩形 9"/>
            <p:cNvSpPr/>
            <p:nvPr/>
          </p:nvSpPr>
          <p:spPr>
            <a:xfrm>
              <a:off x="2080162" y="2660532"/>
              <a:ext cx="1537994" cy="289641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t" anchorCtr="0">
              <a:noAutofit/>
            </a:bodyPr>
            <a:lstStyle/>
            <a:p>
              <a:pPr lvl="0" defTabSz="533400">
                <a:lnSpc>
                  <a:spcPct val="90000"/>
                </a:lnSpc>
                <a:spcBef>
                  <a:spcPct val="0"/>
                </a:spcBef>
                <a:spcAft>
                  <a:spcPct val="35000"/>
                </a:spcAft>
              </a:pPr>
              <a:r>
                <a:rPr lang="en-US" altLang="zh-TW" sz="2000" b="1" dirty="0" smtClean="0"/>
                <a:t>312</a:t>
              </a:r>
              <a:r>
                <a:rPr lang="zh-CN" altLang="zh-TW" sz="2000" b="1" dirty="0" smtClean="0"/>
                <a:t>国道沪宁段</a:t>
              </a:r>
              <a:endParaRPr lang="en-US" altLang="zh-CN" sz="2000" b="1" dirty="0" smtClean="0"/>
            </a:p>
            <a:p>
              <a:pPr lvl="0" defTabSz="533400">
                <a:lnSpc>
                  <a:spcPct val="90000"/>
                </a:lnSpc>
                <a:spcBef>
                  <a:spcPct val="0"/>
                </a:spcBef>
                <a:spcAft>
                  <a:spcPct val="35000"/>
                </a:spcAft>
              </a:pPr>
              <a:endParaRPr lang="zh-TW" altLang="en-US" sz="1400" b="1" kern="1200" dirty="0">
                <a:solidFill>
                  <a:schemeClr val="tx1">
                    <a:lumMod val="85000"/>
                    <a:lumOff val="15000"/>
                  </a:schemeClr>
                </a:solidFill>
                <a:ea typeface="微軟正黑體" pitchFamily="34" charset="-120"/>
              </a:endParaRPr>
            </a:p>
            <a:p>
              <a:pPr marL="57150" lvl="1" indent="-57150" defTabSz="444500">
                <a:lnSpc>
                  <a:spcPct val="90000"/>
                </a:lnSpc>
                <a:spcBef>
                  <a:spcPct val="0"/>
                </a:spcBef>
                <a:spcAft>
                  <a:spcPct val="15000"/>
                </a:spcAft>
                <a:buChar char="••"/>
              </a:pPr>
              <a:r>
                <a:rPr lang="zh-CN" altLang="zh-TW" sz="1400" dirty="0" smtClean="0"/>
                <a:t>自</a:t>
              </a:r>
              <a:r>
                <a:rPr lang="en-US" altLang="zh-TW" sz="1400" dirty="0" smtClean="0"/>
                <a:t>2012</a:t>
              </a:r>
              <a:r>
                <a:rPr lang="zh-CN" altLang="zh-TW" sz="1400" dirty="0" smtClean="0"/>
                <a:t>年</a:t>
              </a:r>
              <a:r>
                <a:rPr lang="en-US" altLang="zh-TW" sz="1400" dirty="0" smtClean="0"/>
                <a:t>7</a:t>
              </a:r>
              <a:r>
                <a:rPr lang="zh-CN" altLang="zh-TW" sz="1400" dirty="0" smtClean="0"/>
                <a:t>月</a:t>
              </a:r>
              <a:r>
                <a:rPr lang="en-US" altLang="zh-TW" sz="1400" dirty="0" smtClean="0"/>
                <a:t>15</a:t>
              </a:r>
              <a:r>
                <a:rPr lang="zh-CN" altLang="zh-TW" sz="1400" dirty="0" smtClean="0"/>
                <a:t>日两站两点拆除后降幅较大，日均流量与收费额同比分别下降</a:t>
              </a:r>
              <a:r>
                <a:rPr lang="en-US" altLang="zh-TW" sz="1400" dirty="0" smtClean="0"/>
                <a:t>38.29%</a:t>
              </a:r>
              <a:r>
                <a:rPr lang="zh-CN" altLang="zh-TW" sz="1400" dirty="0" smtClean="0"/>
                <a:t>及</a:t>
              </a:r>
              <a:r>
                <a:rPr lang="en-US" altLang="zh-TW" sz="1400" dirty="0" smtClean="0"/>
                <a:t>36.08%</a:t>
              </a:r>
            </a:p>
            <a:p>
              <a:pPr marL="0" lvl="1" defTabSz="444500">
                <a:lnSpc>
                  <a:spcPct val="90000"/>
                </a:lnSpc>
                <a:spcBef>
                  <a:spcPct val="0"/>
                </a:spcBef>
                <a:spcAft>
                  <a:spcPct val="15000"/>
                </a:spcAft>
              </a:pPr>
              <a:endParaRPr lang="en-US" altLang="zh-CN" sz="1400" dirty="0" smtClean="0"/>
            </a:p>
          </p:txBody>
        </p:sp>
      </p:grpSp>
      <p:sp>
        <p:nvSpPr>
          <p:cNvPr id="11" name="圓角矩形 10"/>
          <p:cNvSpPr/>
          <p:nvPr/>
        </p:nvSpPr>
        <p:spPr>
          <a:xfrm>
            <a:off x="647700" y="3516853"/>
            <a:ext cx="3200400" cy="1752600"/>
          </a:xfrm>
          <a:prstGeom prst="roundRect">
            <a:avLst>
              <a:gd name="adj" fmla="val 10000"/>
            </a:avLst>
          </a:prstGeom>
          <a:blipFill rotWithShape="0">
            <a:blip r:embed="rId4" cstate="print"/>
            <a:stretch>
              <a:fillRect/>
            </a:stretch>
          </a:blipFill>
          <a:effectLst>
            <a:outerShdw blurRad="292100" dist="139700" dir="2700000" rotWithShape="0">
              <a:srgbClr val="000000">
                <a:alpha val="65000"/>
              </a:srgbClr>
            </a:outerShdw>
          </a:effectLst>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rgbClr r="0" g="0" b="0"/>
          </a:effectRef>
          <a:fontRef idx="minor">
            <a:schemeClr val="lt1">
              <a:hueOff val="0"/>
              <a:satOff val="0"/>
              <a:lumOff val="0"/>
              <a:alphaOff val="0"/>
            </a:schemeClr>
          </a:fontRef>
        </p:style>
      </p:sp>
      <p:sp>
        <p:nvSpPr>
          <p:cNvPr id="14" name="投影片編號版面配置區 1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6705600" cy="646331"/>
          </a:xfrm>
          <a:prstGeom prst="rect">
            <a:avLst/>
          </a:prstGeom>
          <a:noFill/>
        </p:spPr>
        <p:txBody>
          <a:bodyPr wrap="square" rtlCol="0">
            <a:spAutoFit/>
          </a:bodyPr>
          <a:lstStyle/>
          <a:p>
            <a:r>
              <a:rPr lang="zh-CN" altLang="en-US" sz="3600" b="1" dirty="0" smtClean="0">
                <a:solidFill>
                  <a:srgbClr val="278ED0"/>
                </a:solidFill>
                <a:effectLst>
                  <a:outerShdw blurRad="60007" dist="200025" dir="15000000" sy="30000" kx="-1800000" algn="bl" rotWithShape="0">
                    <a:prstClr val="black">
                      <a:alpha val="32000"/>
                    </a:prstClr>
                  </a:outerShdw>
                </a:effectLst>
              </a:rPr>
              <a:t>配套服务</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pSp>
        <p:nvGrpSpPr>
          <p:cNvPr id="6" name="群組 5"/>
          <p:cNvGrpSpPr/>
          <p:nvPr/>
        </p:nvGrpSpPr>
        <p:grpSpPr>
          <a:xfrm>
            <a:off x="609600" y="3429000"/>
            <a:ext cx="7500990" cy="923932"/>
            <a:chOff x="178418" y="2282444"/>
            <a:chExt cx="1687467" cy="2789653"/>
          </a:xfrm>
          <a:solidFill>
            <a:srgbClr val="278ED0"/>
          </a:solidFill>
          <a:scene3d>
            <a:camera prst="orthographicFront"/>
            <a:lightRig rig="flat" dir="t"/>
          </a:scene3d>
        </p:grpSpPr>
        <p:sp>
          <p:nvSpPr>
            <p:cNvPr id="7" name="圓角化同側角落矩形 6"/>
            <p:cNvSpPr/>
            <p:nvPr/>
          </p:nvSpPr>
          <p:spPr>
            <a:xfrm rot="10800000">
              <a:off x="178418" y="2282444"/>
              <a:ext cx="1687467" cy="2789653"/>
            </a:xfrm>
            <a:prstGeom prst="round2SameRect">
              <a:avLst>
                <a:gd name="adj1" fmla="val 10500"/>
                <a:gd name="adj2" fmla="val 7882"/>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shade val="50000"/>
                <a:hueOff val="0"/>
                <a:satOff val="0"/>
                <a:lumOff val="0"/>
                <a:alphaOff val="0"/>
              </a:schemeClr>
            </a:effectRef>
            <a:fontRef idx="minor">
              <a:schemeClr val="lt1"/>
            </a:fontRef>
          </p:style>
        </p:sp>
        <p:sp>
          <p:nvSpPr>
            <p:cNvPr id="8" name="圓角化同側角落矩形 4"/>
            <p:cNvSpPr/>
            <p:nvPr/>
          </p:nvSpPr>
          <p:spPr>
            <a:xfrm>
              <a:off x="277493" y="2282444"/>
              <a:ext cx="1537994" cy="2739255"/>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endParaRPr lang="zh-TW" altLang="en-US" sz="1000" kern="1200" dirty="0"/>
            </a:p>
          </p:txBody>
        </p:sp>
      </p:grpSp>
      <p:grpSp>
        <p:nvGrpSpPr>
          <p:cNvPr id="9" name="群組 8"/>
          <p:cNvGrpSpPr/>
          <p:nvPr/>
        </p:nvGrpSpPr>
        <p:grpSpPr>
          <a:xfrm>
            <a:off x="609600" y="4495808"/>
            <a:ext cx="7500990" cy="642942"/>
            <a:chOff x="2029764" y="2282444"/>
            <a:chExt cx="1638790" cy="2789653"/>
          </a:xfrm>
          <a:scene3d>
            <a:camera prst="orthographicFront"/>
            <a:lightRig rig="flat" dir="t"/>
          </a:scene3d>
        </p:grpSpPr>
        <p:sp>
          <p:nvSpPr>
            <p:cNvPr id="10" name="圓角化同側角落矩形 9"/>
            <p:cNvSpPr/>
            <p:nvPr/>
          </p:nvSpPr>
          <p:spPr>
            <a:xfrm rot="10800000">
              <a:off x="2029764" y="2282444"/>
              <a:ext cx="1638790" cy="2789653"/>
            </a:xfrm>
            <a:prstGeom prst="round2SameRect">
              <a:avLst>
                <a:gd name="adj1" fmla="val 10500"/>
                <a:gd name="adj2" fmla="val 9458"/>
              </a:avLst>
            </a:prstGeom>
            <a:sp3d prstMaterial="plastic">
              <a:bevelT w="120900" h="88900"/>
              <a:bevelB w="88900" h="31750" prst="angle"/>
            </a:sp3d>
          </p:spPr>
          <p:style>
            <a:lnRef idx="0">
              <a:schemeClr val="lt1">
                <a:hueOff val="0"/>
                <a:satOff val="0"/>
                <a:lumOff val="0"/>
                <a:alphaOff val="0"/>
              </a:schemeClr>
            </a:lnRef>
            <a:fillRef idx="3">
              <a:schemeClr val="accent5">
                <a:shade val="50000"/>
                <a:hueOff val="126486"/>
                <a:satOff val="-2798"/>
                <a:lumOff val="20993"/>
                <a:alphaOff val="0"/>
              </a:schemeClr>
            </a:fillRef>
            <a:effectRef idx="2">
              <a:schemeClr val="accent5">
                <a:shade val="50000"/>
                <a:hueOff val="126486"/>
                <a:satOff val="-2798"/>
                <a:lumOff val="20993"/>
                <a:alphaOff val="0"/>
              </a:schemeClr>
            </a:effectRef>
            <a:fontRef idx="minor">
              <a:schemeClr val="lt1"/>
            </a:fontRef>
          </p:style>
        </p:sp>
        <p:sp>
          <p:nvSpPr>
            <p:cNvPr id="11" name="圓角化同側角落矩形 4"/>
            <p:cNvSpPr/>
            <p:nvPr/>
          </p:nvSpPr>
          <p:spPr>
            <a:xfrm rot="21600000">
              <a:off x="2080162" y="2282444"/>
              <a:ext cx="1537994" cy="27392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endParaRPr lang="zh-TW" altLang="en-US" sz="1000" kern="1200" dirty="0">
                <a:latin typeface="微軟正黑體" pitchFamily="34" charset="-120"/>
                <a:ea typeface="微軟正黑體" pitchFamily="34" charset="-120"/>
              </a:endParaRPr>
            </a:p>
          </p:txBody>
        </p:sp>
      </p:grpSp>
      <p:sp>
        <p:nvSpPr>
          <p:cNvPr id="12" name="矩形 11"/>
          <p:cNvSpPr/>
          <p:nvPr/>
        </p:nvSpPr>
        <p:spPr>
          <a:xfrm>
            <a:off x="681038" y="4567246"/>
            <a:ext cx="7215238" cy="523220"/>
          </a:xfrm>
          <a:prstGeom prst="rect">
            <a:avLst/>
          </a:prstGeom>
        </p:spPr>
        <p:txBody>
          <a:bodyPr wrap="square">
            <a:spAutoFit/>
          </a:bodyPr>
          <a:lstStyle/>
          <a:p>
            <a:pPr marL="84138" indent="-84138">
              <a:buClr>
                <a:schemeClr val="accent5">
                  <a:lumMod val="50000"/>
                </a:schemeClr>
              </a:buClr>
              <a:buFont typeface="Arial" pitchFamily="34" charset="0"/>
              <a:buChar char="•"/>
            </a:pPr>
            <a:r>
              <a:rPr lang="zh-CN" altLang="zh-TW" sz="1400" dirty="0" smtClean="0"/>
              <a:t>约占配套服务总收入的</a:t>
            </a:r>
            <a:r>
              <a:rPr lang="en-US" altLang="zh-TW" sz="1400" dirty="0" smtClean="0"/>
              <a:t>90.70%</a:t>
            </a:r>
            <a:r>
              <a:rPr lang="zh-CN" altLang="zh-TW" sz="1400" dirty="0" smtClean="0"/>
              <a:t>的油品销售收入约人民币</a:t>
            </a:r>
            <a:r>
              <a:rPr lang="en-US" altLang="zh-TW" sz="1400" dirty="0" smtClean="0"/>
              <a:t>1,950,084</a:t>
            </a:r>
            <a:r>
              <a:rPr lang="zh-CN" altLang="zh-TW" sz="1400" dirty="0" smtClean="0"/>
              <a:t>千元，比去年同期减少约</a:t>
            </a:r>
            <a:r>
              <a:rPr lang="en-US" altLang="zh-TW" sz="1400" dirty="0" smtClean="0"/>
              <a:t>9.80%</a:t>
            </a:r>
            <a:endParaRPr lang="zh-TW" altLang="en-US" sz="1200" dirty="0">
              <a:solidFill>
                <a:schemeClr val="tx1">
                  <a:lumMod val="85000"/>
                  <a:lumOff val="15000"/>
                </a:schemeClr>
              </a:solidFill>
              <a:latin typeface="微軟正黑體" pitchFamily="34" charset="-120"/>
              <a:ea typeface="微軟正黑體" pitchFamily="34" charset="-120"/>
            </a:endParaRPr>
          </a:p>
        </p:txBody>
      </p:sp>
      <p:sp>
        <p:nvSpPr>
          <p:cNvPr id="13" name="矩形 12"/>
          <p:cNvSpPr/>
          <p:nvPr/>
        </p:nvSpPr>
        <p:spPr>
          <a:xfrm>
            <a:off x="838200" y="3581400"/>
            <a:ext cx="7072362" cy="646331"/>
          </a:xfrm>
          <a:prstGeom prst="rect">
            <a:avLst/>
          </a:prstGeom>
        </p:spPr>
        <p:txBody>
          <a:bodyPr wrap="square">
            <a:spAutoFit/>
          </a:bodyPr>
          <a:lstStyle/>
          <a:p>
            <a:r>
              <a:rPr lang="en-US" altLang="zh-TW" b="1" dirty="0" smtClean="0">
                <a:solidFill>
                  <a:schemeClr val="bg1"/>
                </a:solidFill>
                <a:latin typeface="微軟正黑體" pitchFamily="34" charset="-120"/>
                <a:ea typeface="微軟正黑體" pitchFamily="34" charset="-120"/>
              </a:rPr>
              <a:t>2013</a:t>
            </a:r>
            <a:r>
              <a:rPr lang="zh-CN" altLang="zh-TW" b="1" dirty="0" smtClean="0">
                <a:solidFill>
                  <a:schemeClr val="bg1"/>
                </a:solidFill>
                <a:latin typeface="微軟正黑體" pitchFamily="34" charset="-120"/>
                <a:ea typeface="微軟正黑體" pitchFamily="34" charset="-120"/>
              </a:rPr>
              <a:t>年，公司实现配套服务收入约人民币</a:t>
            </a:r>
            <a:r>
              <a:rPr lang="en-US" altLang="zh-TW" b="1" dirty="0" smtClean="0">
                <a:solidFill>
                  <a:schemeClr val="bg1"/>
                </a:solidFill>
                <a:latin typeface="微軟正黑體" pitchFamily="34" charset="-120"/>
                <a:ea typeface="微軟正黑體" pitchFamily="34" charset="-120"/>
              </a:rPr>
              <a:t>2,150,139</a:t>
            </a:r>
            <a:r>
              <a:rPr lang="zh-CN" altLang="zh-TW" b="1" dirty="0" smtClean="0">
                <a:solidFill>
                  <a:schemeClr val="bg1"/>
                </a:solidFill>
                <a:latin typeface="微軟正黑體" pitchFamily="34" charset="-120"/>
                <a:ea typeface="微軟正黑體" pitchFamily="34" charset="-120"/>
              </a:rPr>
              <a:t>千元，比去年同期减少约</a:t>
            </a:r>
            <a:r>
              <a:rPr lang="en-US" altLang="zh-TW" b="1" dirty="0" smtClean="0">
                <a:solidFill>
                  <a:schemeClr val="bg1"/>
                </a:solidFill>
                <a:latin typeface="微軟正黑體" pitchFamily="34" charset="-120"/>
                <a:ea typeface="微軟正黑體" pitchFamily="34" charset="-120"/>
              </a:rPr>
              <a:t>8.79%</a:t>
            </a:r>
            <a:endParaRPr lang="zh-TW" altLang="en-US" b="1" dirty="0">
              <a:solidFill>
                <a:schemeClr val="bg1"/>
              </a:solidFill>
              <a:latin typeface="微軟正黑體" pitchFamily="34" charset="-120"/>
              <a:ea typeface="微軟正黑體" pitchFamily="34" charset="-120"/>
            </a:endParaRPr>
          </a:p>
        </p:txBody>
      </p:sp>
      <p:grpSp>
        <p:nvGrpSpPr>
          <p:cNvPr id="14" name="群組 13"/>
          <p:cNvGrpSpPr/>
          <p:nvPr/>
        </p:nvGrpSpPr>
        <p:grpSpPr>
          <a:xfrm>
            <a:off x="609600" y="5210188"/>
            <a:ext cx="7500990" cy="642942"/>
            <a:chOff x="2029764" y="2282444"/>
            <a:chExt cx="1638790" cy="2789653"/>
          </a:xfrm>
          <a:scene3d>
            <a:camera prst="orthographicFront"/>
            <a:lightRig rig="flat" dir="t"/>
          </a:scene3d>
        </p:grpSpPr>
        <p:sp>
          <p:nvSpPr>
            <p:cNvPr id="15" name="圓角化同側角落矩形 14"/>
            <p:cNvSpPr/>
            <p:nvPr/>
          </p:nvSpPr>
          <p:spPr>
            <a:xfrm rot="10800000">
              <a:off x="2029764" y="2282444"/>
              <a:ext cx="1638790" cy="2789653"/>
            </a:xfrm>
            <a:prstGeom prst="round2SameRect">
              <a:avLst>
                <a:gd name="adj1" fmla="val 10500"/>
                <a:gd name="adj2" fmla="val 9458"/>
              </a:avLst>
            </a:prstGeom>
            <a:sp3d prstMaterial="plastic">
              <a:bevelT w="120900" h="88900"/>
              <a:bevelB w="88900" h="31750" prst="angle"/>
            </a:sp3d>
          </p:spPr>
          <p:style>
            <a:lnRef idx="0">
              <a:schemeClr val="lt1">
                <a:hueOff val="0"/>
                <a:satOff val="0"/>
                <a:lumOff val="0"/>
                <a:alphaOff val="0"/>
              </a:schemeClr>
            </a:lnRef>
            <a:fillRef idx="3">
              <a:schemeClr val="accent5">
                <a:shade val="50000"/>
                <a:hueOff val="126486"/>
                <a:satOff val="-2798"/>
                <a:lumOff val="20993"/>
                <a:alphaOff val="0"/>
              </a:schemeClr>
            </a:fillRef>
            <a:effectRef idx="2">
              <a:schemeClr val="accent5">
                <a:shade val="50000"/>
                <a:hueOff val="126486"/>
                <a:satOff val="-2798"/>
                <a:lumOff val="20993"/>
                <a:alphaOff val="0"/>
              </a:schemeClr>
            </a:effectRef>
            <a:fontRef idx="minor">
              <a:schemeClr val="lt1"/>
            </a:fontRef>
          </p:style>
        </p:sp>
        <p:sp>
          <p:nvSpPr>
            <p:cNvPr id="16" name="圓角化同側角落矩形 4"/>
            <p:cNvSpPr/>
            <p:nvPr/>
          </p:nvSpPr>
          <p:spPr>
            <a:xfrm rot="21600000">
              <a:off x="2080162" y="2282444"/>
              <a:ext cx="1537994" cy="27392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endParaRPr lang="zh-TW" altLang="en-US" sz="1000" kern="1200" dirty="0">
                <a:latin typeface="微軟正黑體" pitchFamily="34" charset="-120"/>
                <a:ea typeface="微軟正黑體" pitchFamily="34" charset="-120"/>
              </a:endParaRPr>
            </a:p>
          </p:txBody>
        </p:sp>
      </p:grpSp>
      <p:sp>
        <p:nvSpPr>
          <p:cNvPr id="17" name="矩形 16"/>
          <p:cNvSpPr/>
          <p:nvPr/>
        </p:nvSpPr>
        <p:spPr>
          <a:xfrm>
            <a:off x="681038" y="5267980"/>
            <a:ext cx="7319962" cy="523220"/>
          </a:xfrm>
          <a:prstGeom prst="rect">
            <a:avLst/>
          </a:prstGeom>
        </p:spPr>
        <p:txBody>
          <a:bodyPr wrap="square">
            <a:spAutoFit/>
          </a:bodyPr>
          <a:lstStyle/>
          <a:p>
            <a:pPr marL="84138" indent="-84138">
              <a:buClr>
                <a:schemeClr val="accent5">
                  <a:lumMod val="50000"/>
                </a:schemeClr>
              </a:buClr>
              <a:buFont typeface="Arial" pitchFamily="34" charset="0"/>
              <a:buChar char="•"/>
            </a:pPr>
            <a:r>
              <a:rPr lang="zh-CN" altLang="zh-TW" sz="1400" dirty="0" smtClean="0"/>
              <a:t>其他包括餐饮、商品零售、清排障等业务收入为人民币</a:t>
            </a:r>
            <a:r>
              <a:rPr lang="en-US" altLang="zh-TW" sz="1400" dirty="0" smtClean="0"/>
              <a:t>200,055</a:t>
            </a:r>
            <a:r>
              <a:rPr lang="zh-CN" altLang="zh-TW" sz="1400" dirty="0" smtClean="0"/>
              <a:t>千元，比去年同期增长约</a:t>
            </a:r>
            <a:r>
              <a:rPr lang="en-US" altLang="zh-TW" sz="1400" dirty="0" smtClean="0"/>
              <a:t>2.38 %</a:t>
            </a:r>
            <a:endParaRPr lang="zh-TW" altLang="en-US" sz="1200" dirty="0">
              <a:solidFill>
                <a:schemeClr val="tx1">
                  <a:lumMod val="85000"/>
                  <a:lumOff val="15000"/>
                </a:schemeClr>
              </a:solidFill>
              <a:latin typeface="微軟正黑體" pitchFamily="34" charset="-120"/>
              <a:ea typeface="微軟正黑體" pitchFamily="34" charset="-120"/>
            </a:endParaRPr>
          </a:p>
        </p:txBody>
      </p:sp>
      <p:pic>
        <p:nvPicPr>
          <p:cNvPr id="18" name="Picture 12" descr="图片1"/>
          <p:cNvPicPr>
            <a:picLocks noChangeAspect="1" noChangeArrowheads="1"/>
          </p:cNvPicPr>
          <p:nvPr/>
        </p:nvPicPr>
        <p:blipFill>
          <a:blip r:embed="rId3" cstate="print"/>
          <a:srcRect l="2732" t="3653" r="1638" b="1364"/>
          <a:stretch>
            <a:fillRect/>
          </a:stretch>
        </p:blipFill>
        <p:spPr bwMode="auto">
          <a:xfrm>
            <a:off x="609600" y="1295400"/>
            <a:ext cx="2500330" cy="1857388"/>
          </a:xfrm>
          <a:prstGeom prst="rect">
            <a:avLst/>
          </a:prstGeom>
          <a:noFill/>
          <a:ln w="9525">
            <a:noFill/>
            <a:miter lim="800000"/>
            <a:headEnd/>
            <a:tailEnd/>
          </a:ln>
          <a:effectLst>
            <a:outerShdw blurRad="292100" dist="139700" dir="2700000" algn="tl" rotWithShape="0">
              <a:prstClr val="black">
                <a:alpha val="65000"/>
              </a:prstClr>
            </a:outerShdw>
          </a:effectLst>
        </p:spPr>
      </p:pic>
      <p:pic>
        <p:nvPicPr>
          <p:cNvPr id="19" name="Picture 19"/>
          <p:cNvPicPr>
            <a:picLocks noChangeAspect="1" noChangeArrowheads="1"/>
          </p:cNvPicPr>
          <p:nvPr/>
        </p:nvPicPr>
        <p:blipFill>
          <a:blip r:embed="rId4" cstate="print"/>
          <a:srcRect l="3635"/>
          <a:stretch>
            <a:fillRect/>
          </a:stretch>
        </p:blipFill>
        <p:spPr bwMode="auto">
          <a:xfrm>
            <a:off x="2971800" y="1066800"/>
            <a:ext cx="2928958" cy="1904545"/>
          </a:xfrm>
          <a:prstGeom prst="rect">
            <a:avLst/>
          </a:prstGeom>
          <a:ln>
            <a:noFill/>
          </a:ln>
          <a:effectLst>
            <a:outerShdw blurRad="292100" dist="139700" dir="2700000" algn="tl" rotWithShape="0">
              <a:srgbClr val="333333">
                <a:alpha val="65000"/>
              </a:srgbClr>
            </a:outerShdw>
          </a:effectLst>
        </p:spPr>
      </p:pic>
      <p:pic>
        <p:nvPicPr>
          <p:cNvPr id="20" name="Picture 21"/>
          <p:cNvPicPr>
            <a:picLocks noChangeAspect="1" noChangeArrowheads="1"/>
          </p:cNvPicPr>
          <p:nvPr/>
        </p:nvPicPr>
        <p:blipFill>
          <a:blip r:embed="rId5" cstate="print"/>
          <a:srcRect/>
          <a:stretch>
            <a:fillRect/>
          </a:stretch>
        </p:blipFill>
        <p:spPr bwMode="auto">
          <a:xfrm>
            <a:off x="5638800" y="914400"/>
            <a:ext cx="2643206" cy="1767144"/>
          </a:xfrm>
          <a:prstGeom prst="rect">
            <a:avLst/>
          </a:prstGeom>
          <a:ln>
            <a:noFill/>
          </a:ln>
          <a:effectLst>
            <a:outerShdw blurRad="292100" dist="139700" dir="2700000" algn="tl" rotWithShape="0">
              <a:srgbClr val="333333">
                <a:alpha val="65000"/>
              </a:srgbClr>
            </a:outerShdw>
          </a:effectLst>
        </p:spPr>
      </p:pic>
      <p:sp>
        <p:nvSpPr>
          <p:cNvPr id="21" name="投影片編號版面配置區 20"/>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6705600" cy="646331"/>
          </a:xfrm>
          <a:prstGeom prst="rect">
            <a:avLst/>
          </a:prstGeom>
          <a:noFill/>
        </p:spPr>
        <p:txBody>
          <a:bodyPr wrap="square" rtlCol="0">
            <a:spAutoFit/>
          </a:bodyPr>
          <a:lstStyle/>
          <a:p>
            <a:r>
              <a:rPr lang="zh-CN" altLang="en-US" sz="3600" b="1" dirty="0" smtClean="0">
                <a:solidFill>
                  <a:srgbClr val="278ED0"/>
                </a:solidFill>
                <a:effectLst>
                  <a:outerShdw blurRad="60007" dist="200025" dir="15000000" sy="30000" kx="-1800000" algn="bl" rotWithShape="0">
                    <a:prstClr val="black">
                      <a:alpha val="32000"/>
                    </a:prstClr>
                  </a:outerShdw>
                </a:effectLst>
              </a:rPr>
              <a:t>房地产销售</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pic>
        <p:nvPicPr>
          <p:cNvPr id="6" name="Picture 10" descr="房地产业务"/>
          <p:cNvPicPr>
            <a:picLocks noChangeAspect="1" noChangeArrowheads="1"/>
          </p:cNvPicPr>
          <p:nvPr/>
        </p:nvPicPr>
        <p:blipFill>
          <a:blip r:embed="rId3" cstate="print"/>
          <a:srcRect l="32203"/>
          <a:stretch>
            <a:fillRect/>
          </a:stretch>
        </p:blipFill>
        <p:spPr bwMode="auto">
          <a:xfrm>
            <a:off x="5715000" y="914400"/>
            <a:ext cx="2895600" cy="1555384"/>
          </a:xfrm>
          <a:prstGeom prst="rect">
            <a:avLst/>
          </a:prstGeom>
          <a:noFill/>
          <a:ln w="9525">
            <a:noFill/>
            <a:miter lim="800000"/>
            <a:headEnd/>
            <a:tailEnd/>
          </a:ln>
          <a:effectLst>
            <a:outerShdw blurRad="292100" dist="139700" dir="2700000" algn="tl" rotWithShape="0">
              <a:prstClr val="black">
                <a:alpha val="65000"/>
              </a:prstClr>
            </a:outerShdw>
          </a:effectLst>
        </p:spPr>
      </p:pic>
      <p:grpSp>
        <p:nvGrpSpPr>
          <p:cNvPr id="15" name="群組 14"/>
          <p:cNvGrpSpPr/>
          <p:nvPr/>
        </p:nvGrpSpPr>
        <p:grpSpPr>
          <a:xfrm>
            <a:off x="533400" y="1676400"/>
            <a:ext cx="7838817" cy="3985260"/>
            <a:chOff x="457200" y="1524000"/>
            <a:chExt cx="7838817" cy="3985260"/>
          </a:xfrm>
        </p:grpSpPr>
        <p:sp>
          <p:nvSpPr>
            <p:cNvPr id="16" name="手繪多邊形 15"/>
            <p:cNvSpPr/>
            <p:nvPr/>
          </p:nvSpPr>
          <p:spPr>
            <a:xfrm>
              <a:off x="457200" y="1524000"/>
              <a:ext cx="4735848" cy="1165860"/>
            </a:xfrm>
            <a:custGeom>
              <a:avLst/>
              <a:gdLst>
                <a:gd name="connsiteX0" fmla="*/ 0 w 4735848"/>
                <a:gd name="connsiteY0" fmla="*/ 116586 h 1165860"/>
                <a:gd name="connsiteX1" fmla="*/ 34147 w 4735848"/>
                <a:gd name="connsiteY1" fmla="*/ 34147 h 1165860"/>
                <a:gd name="connsiteX2" fmla="*/ 116586 w 4735848"/>
                <a:gd name="connsiteY2" fmla="*/ 0 h 1165860"/>
                <a:gd name="connsiteX3" fmla="*/ 4619262 w 4735848"/>
                <a:gd name="connsiteY3" fmla="*/ 0 h 1165860"/>
                <a:gd name="connsiteX4" fmla="*/ 4701701 w 4735848"/>
                <a:gd name="connsiteY4" fmla="*/ 34147 h 1165860"/>
                <a:gd name="connsiteX5" fmla="*/ 4735848 w 4735848"/>
                <a:gd name="connsiteY5" fmla="*/ 116586 h 1165860"/>
                <a:gd name="connsiteX6" fmla="*/ 4735848 w 4735848"/>
                <a:gd name="connsiteY6" fmla="*/ 1049274 h 1165860"/>
                <a:gd name="connsiteX7" fmla="*/ 4701701 w 4735848"/>
                <a:gd name="connsiteY7" fmla="*/ 1131713 h 1165860"/>
                <a:gd name="connsiteX8" fmla="*/ 4619262 w 4735848"/>
                <a:gd name="connsiteY8" fmla="*/ 1165860 h 1165860"/>
                <a:gd name="connsiteX9" fmla="*/ 116586 w 4735848"/>
                <a:gd name="connsiteY9" fmla="*/ 1165860 h 1165860"/>
                <a:gd name="connsiteX10" fmla="*/ 34147 w 4735848"/>
                <a:gd name="connsiteY10" fmla="*/ 1131713 h 1165860"/>
                <a:gd name="connsiteX11" fmla="*/ 0 w 4735848"/>
                <a:gd name="connsiteY11" fmla="*/ 1049274 h 1165860"/>
                <a:gd name="connsiteX12" fmla="*/ 0 w 4735848"/>
                <a:gd name="connsiteY12" fmla="*/ 116586 h 116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35848" h="1165860">
                  <a:moveTo>
                    <a:pt x="0" y="116586"/>
                  </a:moveTo>
                  <a:cubicBezTo>
                    <a:pt x="0" y="85665"/>
                    <a:pt x="12283" y="56011"/>
                    <a:pt x="34147" y="34147"/>
                  </a:cubicBezTo>
                  <a:cubicBezTo>
                    <a:pt x="56011" y="12283"/>
                    <a:pt x="85665" y="0"/>
                    <a:pt x="116586" y="0"/>
                  </a:cubicBezTo>
                  <a:lnTo>
                    <a:pt x="4619262" y="0"/>
                  </a:lnTo>
                  <a:cubicBezTo>
                    <a:pt x="4650183" y="0"/>
                    <a:pt x="4679837" y="12283"/>
                    <a:pt x="4701701" y="34147"/>
                  </a:cubicBezTo>
                  <a:cubicBezTo>
                    <a:pt x="4723565" y="56011"/>
                    <a:pt x="4735848" y="85665"/>
                    <a:pt x="4735848" y="116586"/>
                  </a:cubicBezTo>
                  <a:lnTo>
                    <a:pt x="4735848" y="1049274"/>
                  </a:lnTo>
                  <a:cubicBezTo>
                    <a:pt x="4735848" y="1080195"/>
                    <a:pt x="4723565" y="1109849"/>
                    <a:pt x="4701701" y="1131713"/>
                  </a:cubicBezTo>
                  <a:cubicBezTo>
                    <a:pt x="4679837" y="1153577"/>
                    <a:pt x="4650183" y="1165860"/>
                    <a:pt x="4619262" y="1165860"/>
                  </a:cubicBezTo>
                  <a:lnTo>
                    <a:pt x="116586" y="1165860"/>
                  </a:lnTo>
                  <a:cubicBezTo>
                    <a:pt x="85665" y="1165860"/>
                    <a:pt x="56011" y="1153577"/>
                    <a:pt x="34147" y="1131713"/>
                  </a:cubicBezTo>
                  <a:cubicBezTo>
                    <a:pt x="12283" y="1109849"/>
                    <a:pt x="0" y="1080195"/>
                    <a:pt x="0" y="1049274"/>
                  </a:cubicBezTo>
                  <a:lnTo>
                    <a:pt x="0" y="116586"/>
                  </a:lnTo>
                  <a:close/>
                </a:path>
              </a:pathLst>
            </a:custGeom>
          </p:spPr>
          <p:style>
            <a:lnRef idx="0">
              <a:schemeClr val="lt1">
                <a:hueOff val="0"/>
                <a:satOff val="0"/>
                <a:lumOff val="0"/>
                <a:alphaOff val="0"/>
              </a:schemeClr>
            </a:lnRef>
            <a:fillRef idx="3">
              <a:schemeClr val="accent1">
                <a:shade val="80000"/>
                <a:hueOff val="0"/>
                <a:satOff val="0"/>
                <a:lumOff val="0"/>
                <a:alphaOff val="0"/>
              </a:schemeClr>
            </a:fillRef>
            <a:effectRef idx="3">
              <a:schemeClr val="accent1">
                <a:shade val="80000"/>
                <a:hueOff val="0"/>
                <a:satOff val="0"/>
                <a:lumOff val="0"/>
                <a:alphaOff val="0"/>
              </a:schemeClr>
            </a:effectRef>
            <a:fontRef idx="minor">
              <a:schemeClr val="lt1"/>
            </a:fontRef>
          </p:style>
          <p:txBody>
            <a:bodyPr spcFirstLastPara="0" vert="horz" wrap="square" lIns="87487" tIns="87487" rIns="948801" bIns="87487" numCol="1" spcCol="1270" anchor="ctr" anchorCtr="0">
              <a:noAutofit/>
            </a:bodyPr>
            <a:lstStyle/>
            <a:p>
              <a:pPr lvl="0" algn="l" defTabSz="622300">
                <a:lnSpc>
                  <a:spcPct val="90000"/>
                </a:lnSpc>
                <a:spcBef>
                  <a:spcPct val="0"/>
                </a:spcBef>
                <a:spcAft>
                  <a:spcPct val="35000"/>
                </a:spcAft>
              </a:pPr>
              <a:r>
                <a:rPr lang="zh-CN" sz="1400" kern="1200" dirty="0" smtClean="0"/>
                <a:t>本年度新增土地储备</a:t>
              </a:r>
              <a:r>
                <a:rPr lang="en-US" sz="1400" kern="1200" dirty="0" smtClean="0"/>
                <a:t>30664.5</a:t>
              </a:r>
              <a:r>
                <a:rPr lang="zh-CN" sz="1400" kern="1200" dirty="0" smtClean="0"/>
                <a:t>平方米，土地成交价格约人民币</a:t>
              </a:r>
              <a:r>
                <a:rPr lang="en-US" sz="1400" kern="1200" dirty="0" smtClean="0"/>
                <a:t>551,960</a:t>
              </a:r>
              <a:r>
                <a:rPr lang="zh-CN" sz="1400" kern="1200" dirty="0" smtClean="0"/>
                <a:t>千元，新增开发面积约</a:t>
              </a:r>
              <a:r>
                <a:rPr lang="en-US" sz="1400" kern="1200" dirty="0" smtClean="0"/>
                <a:t>10</a:t>
              </a:r>
              <a:r>
                <a:rPr lang="zh-CN" sz="1400" kern="1200" dirty="0" smtClean="0"/>
                <a:t>万平米，累计开发面积已超过</a:t>
              </a:r>
              <a:r>
                <a:rPr lang="en-US" sz="1400" kern="1200" dirty="0" smtClean="0"/>
                <a:t>32</a:t>
              </a:r>
              <a:r>
                <a:rPr lang="zh-CN" sz="1400" kern="1200" dirty="0" smtClean="0"/>
                <a:t>万平米。</a:t>
              </a:r>
              <a:endParaRPr lang="zh-TW" altLang="en-US" sz="1400" kern="1200" dirty="0"/>
            </a:p>
          </p:txBody>
        </p:sp>
        <p:sp>
          <p:nvSpPr>
            <p:cNvPr id="17" name="手繪多邊形 16"/>
            <p:cNvSpPr/>
            <p:nvPr/>
          </p:nvSpPr>
          <p:spPr>
            <a:xfrm>
              <a:off x="3886192" y="2872278"/>
              <a:ext cx="3781273" cy="1165860"/>
            </a:xfrm>
            <a:custGeom>
              <a:avLst/>
              <a:gdLst>
                <a:gd name="connsiteX0" fmla="*/ 0 w 3781273"/>
                <a:gd name="connsiteY0" fmla="*/ 116586 h 1165860"/>
                <a:gd name="connsiteX1" fmla="*/ 34147 w 3781273"/>
                <a:gd name="connsiteY1" fmla="*/ 34147 h 1165860"/>
                <a:gd name="connsiteX2" fmla="*/ 116586 w 3781273"/>
                <a:gd name="connsiteY2" fmla="*/ 0 h 1165860"/>
                <a:gd name="connsiteX3" fmla="*/ 3664687 w 3781273"/>
                <a:gd name="connsiteY3" fmla="*/ 0 h 1165860"/>
                <a:gd name="connsiteX4" fmla="*/ 3747126 w 3781273"/>
                <a:gd name="connsiteY4" fmla="*/ 34147 h 1165860"/>
                <a:gd name="connsiteX5" fmla="*/ 3781273 w 3781273"/>
                <a:gd name="connsiteY5" fmla="*/ 116586 h 1165860"/>
                <a:gd name="connsiteX6" fmla="*/ 3781273 w 3781273"/>
                <a:gd name="connsiteY6" fmla="*/ 1049274 h 1165860"/>
                <a:gd name="connsiteX7" fmla="*/ 3747126 w 3781273"/>
                <a:gd name="connsiteY7" fmla="*/ 1131713 h 1165860"/>
                <a:gd name="connsiteX8" fmla="*/ 3664687 w 3781273"/>
                <a:gd name="connsiteY8" fmla="*/ 1165860 h 1165860"/>
                <a:gd name="connsiteX9" fmla="*/ 116586 w 3781273"/>
                <a:gd name="connsiteY9" fmla="*/ 1165860 h 1165860"/>
                <a:gd name="connsiteX10" fmla="*/ 34147 w 3781273"/>
                <a:gd name="connsiteY10" fmla="*/ 1131713 h 1165860"/>
                <a:gd name="connsiteX11" fmla="*/ 0 w 3781273"/>
                <a:gd name="connsiteY11" fmla="*/ 1049274 h 1165860"/>
                <a:gd name="connsiteX12" fmla="*/ 0 w 3781273"/>
                <a:gd name="connsiteY12" fmla="*/ 116586 h 116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1273" h="1165860">
                  <a:moveTo>
                    <a:pt x="0" y="116586"/>
                  </a:moveTo>
                  <a:cubicBezTo>
                    <a:pt x="0" y="85665"/>
                    <a:pt x="12283" y="56011"/>
                    <a:pt x="34147" y="34147"/>
                  </a:cubicBezTo>
                  <a:cubicBezTo>
                    <a:pt x="56011" y="12283"/>
                    <a:pt x="85665" y="0"/>
                    <a:pt x="116586" y="0"/>
                  </a:cubicBezTo>
                  <a:lnTo>
                    <a:pt x="3664687" y="0"/>
                  </a:lnTo>
                  <a:cubicBezTo>
                    <a:pt x="3695608" y="0"/>
                    <a:pt x="3725262" y="12283"/>
                    <a:pt x="3747126" y="34147"/>
                  </a:cubicBezTo>
                  <a:cubicBezTo>
                    <a:pt x="3768990" y="56011"/>
                    <a:pt x="3781273" y="85665"/>
                    <a:pt x="3781273" y="116586"/>
                  </a:cubicBezTo>
                  <a:lnTo>
                    <a:pt x="3781273" y="1049274"/>
                  </a:lnTo>
                  <a:cubicBezTo>
                    <a:pt x="3781273" y="1080195"/>
                    <a:pt x="3768990" y="1109849"/>
                    <a:pt x="3747126" y="1131713"/>
                  </a:cubicBezTo>
                  <a:cubicBezTo>
                    <a:pt x="3725262" y="1153577"/>
                    <a:pt x="3695608" y="1165860"/>
                    <a:pt x="3664687" y="1165860"/>
                  </a:cubicBezTo>
                  <a:lnTo>
                    <a:pt x="116586" y="1165860"/>
                  </a:lnTo>
                  <a:cubicBezTo>
                    <a:pt x="85665" y="1165860"/>
                    <a:pt x="56011" y="1153577"/>
                    <a:pt x="34147" y="1131713"/>
                  </a:cubicBezTo>
                  <a:cubicBezTo>
                    <a:pt x="12283" y="1109849"/>
                    <a:pt x="0" y="1080195"/>
                    <a:pt x="0" y="1049274"/>
                  </a:cubicBezTo>
                  <a:lnTo>
                    <a:pt x="0" y="116586"/>
                  </a:lnTo>
                  <a:close/>
                </a:path>
              </a:pathLst>
            </a:custGeom>
          </p:spPr>
          <p:style>
            <a:lnRef idx="0">
              <a:schemeClr val="lt1">
                <a:hueOff val="0"/>
                <a:satOff val="0"/>
                <a:lumOff val="0"/>
                <a:alphaOff val="0"/>
              </a:schemeClr>
            </a:lnRef>
            <a:fillRef idx="3">
              <a:schemeClr val="accent1">
                <a:shade val="80000"/>
                <a:hueOff val="153123"/>
                <a:satOff val="-2196"/>
                <a:lumOff val="12807"/>
                <a:alphaOff val="0"/>
              </a:schemeClr>
            </a:fillRef>
            <a:effectRef idx="3">
              <a:schemeClr val="accent1">
                <a:shade val="80000"/>
                <a:hueOff val="153123"/>
                <a:satOff val="-2196"/>
                <a:lumOff val="12807"/>
                <a:alphaOff val="0"/>
              </a:schemeClr>
            </a:effectRef>
            <a:fontRef idx="minor">
              <a:schemeClr val="lt1"/>
            </a:fontRef>
          </p:style>
          <p:txBody>
            <a:bodyPr spcFirstLastPara="0" vert="horz" wrap="square" lIns="87487" tIns="87487" rIns="859157" bIns="87487" numCol="1" spcCol="1270" anchor="ctr" anchorCtr="0">
              <a:noAutofit/>
            </a:bodyPr>
            <a:lstStyle/>
            <a:p>
              <a:pPr lvl="0" algn="l" defTabSz="622300">
                <a:lnSpc>
                  <a:spcPct val="90000"/>
                </a:lnSpc>
                <a:spcBef>
                  <a:spcPct val="0"/>
                </a:spcBef>
                <a:spcAft>
                  <a:spcPct val="35000"/>
                </a:spcAft>
              </a:pPr>
              <a:r>
                <a:rPr lang="zh-CN" sz="1400" kern="1200" dirty="0" smtClean="0"/>
                <a:t>本年度已开发项目完成投资约人民币</a:t>
              </a:r>
              <a:r>
                <a:rPr lang="en-US" sz="1400" kern="1200" dirty="0" smtClean="0"/>
                <a:t>5.5</a:t>
              </a:r>
              <a:r>
                <a:rPr lang="zh-CN" sz="1400" kern="1200" dirty="0" smtClean="0"/>
                <a:t>亿元，可销售项目实现预售收入约人民币</a:t>
              </a:r>
              <a:r>
                <a:rPr lang="en-US" sz="1400" kern="1200" dirty="0" smtClean="0"/>
                <a:t>424,927</a:t>
              </a:r>
              <a:r>
                <a:rPr lang="zh-CN" sz="1400" kern="1200" dirty="0" smtClean="0"/>
                <a:t>千元，年度结转销售收入约人民币</a:t>
              </a:r>
              <a:r>
                <a:rPr lang="en-US" sz="1400" kern="1200" dirty="0" smtClean="0"/>
                <a:t>75,200</a:t>
              </a:r>
              <a:r>
                <a:rPr lang="zh-CN" sz="1400" kern="1200" dirty="0" smtClean="0"/>
                <a:t>千元，比去年同期减少约</a:t>
              </a:r>
              <a:r>
                <a:rPr lang="en-US" sz="1400" kern="1200" dirty="0" smtClean="0"/>
                <a:t>75.3%</a:t>
              </a:r>
              <a:r>
                <a:rPr lang="zh-CN" sz="1400" kern="1200" dirty="0" smtClean="0"/>
                <a:t>。</a:t>
              </a:r>
              <a:endParaRPr lang="zh-TW" altLang="en-US" sz="1400" kern="1200" dirty="0"/>
            </a:p>
          </p:txBody>
        </p:sp>
        <p:sp>
          <p:nvSpPr>
            <p:cNvPr id="18" name="手繪多邊形 17"/>
            <p:cNvSpPr/>
            <p:nvPr/>
          </p:nvSpPr>
          <p:spPr>
            <a:xfrm>
              <a:off x="5105400" y="4343400"/>
              <a:ext cx="3190617" cy="1165860"/>
            </a:xfrm>
            <a:custGeom>
              <a:avLst/>
              <a:gdLst>
                <a:gd name="connsiteX0" fmla="*/ 0 w 3190617"/>
                <a:gd name="connsiteY0" fmla="*/ 116586 h 1165860"/>
                <a:gd name="connsiteX1" fmla="*/ 34147 w 3190617"/>
                <a:gd name="connsiteY1" fmla="*/ 34147 h 1165860"/>
                <a:gd name="connsiteX2" fmla="*/ 116586 w 3190617"/>
                <a:gd name="connsiteY2" fmla="*/ 0 h 1165860"/>
                <a:gd name="connsiteX3" fmla="*/ 3074031 w 3190617"/>
                <a:gd name="connsiteY3" fmla="*/ 0 h 1165860"/>
                <a:gd name="connsiteX4" fmla="*/ 3156470 w 3190617"/>
                <a:gd name="connsiteY4" fmla="*/ 34147 h 1165860"/>
                <a:gd name="connsiteX5" fmla="*/ 3190617 w 3190617"/>
                <a:gd name="connsiteY5" fmla="*/ 116586 h 1165860"/>
                <a:gd name="connsiteX6" fmla="*/ 3190617 w 3190617"/>
                <a:gd name="connsiteY6" fmla="*/ 1049274 h 1165860"/>
                <a:gd name="connsiteX7" fmla="*/ 3156470 w 3190617"/>
                <a:gd name="connsiteY7" fmla="*/ 1131713 h 1165860"/>
                <a:gd name="connsiteX8" fmla="*/ 3074031 w 3190617"/>
                <a:gd name="connsiteY8" fmla="*/ 1165860 h 1165860"/>
                <a:gd name="connsiteX9" fmla="*/ 116586 w 3190617"/>
                <a:gd name="connsiteY9" fmla="*/ 1165860 h 1165860"/>
                <a:gd name="connsiteX10" fmla="*/ 34147 w 3190617"/>
                <a:gd name="connsiteY10" fmla="*/ 1131713 h 1165860"/>
                <a:gd name="connsiteX11" fmla="*/ 0 w 3190617"/>
                <a:gd name="connsiteY11" fmla="*/ 1049274 h 1165860"/>
                <a:gd name="connsiteX12" fmla="*/ 0 w 3190617"/>
                <a:gd name="connsiteY12" fmla="*/ 116586 h 116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617" h="1165860">
                  <a:moveTo>
                    <a:pt x="0" y="116586"/>
                  </a:moveTo>
                  <a:cubicBezTo>
                    <a:pt x="0" y="85665"/>
                    <a:pt x="12283" y="56011"/>
                    <a:pt x="34147" y="34147"/>
                  </a:cubicBezTo>
                  <a:cubicBezTo>
                    <a:pt x="56011" y="12283"/>
                    <a:pt x="85665" y="0"/>
                    <a:pt x="116586" y="0"/>
                  </a:cubicBezTo>
                  <a:lnTo>
                    <a:pt x="3074031" y="0"/>
                  </a:lnTo>
                  <a:cubicBezTo>
                    <a:pt x="3104952" y="0"/>
                    <a:pt x="3134606" y="12283"/>
                    <a:pt x="3156470" y="34147"/>
                  </a:cubicBezTo>
                  <a:cubicBezTo>
                    <a:pt x="3178334" y="56011"/>
                    <a:pt x="3190617" y="85665"/>
                    <a:pt x="3190617" y="116586"/>
                  </a:cubicBezTo>
                  <a:lnTo>
                    <a:pt x="3190617" y="1049274"/>
                  </a:lnTo>
                  <a:cubicBezTo>
                    <a:pt x="3190617" y="1080195"/>
                    <a:pt x="3178334" y="1109849"/>
                    <a:pt x="3156470" y="1131713"/>
                  </a:cubicBezTo>
                  <a:cubicBezTo>
                    <a:pt x="3134606" y="1153577"/>
                    <a:pt x="3104952" y="1165860"/>
                    <a:pt x="3074031" y="1165860"/>
                  </a:cubicBezTo>
                  <a:lnTo>
                    <a:pt x="116586" y="1165860"/>
                  </a:lnTo>
                  <a:cubicBezTo>
                    <a:pt x="85665" y="1165860"/>
                    <a:pt x="56011" y="1153577"/>
                    <a:pt x="34147" y="1131713"/>
                  </a:cubicBezTo>
                  <a:cubicBezTo>
                    <a:pt x="12283" y="1109849"/>
                    <a:pt x="0" y="1080195"/>
                    <a:pt x="0" y="1049274"/>
                  </a:cubicBezTo>
                  <a:lnTo>
                    <a:pt x="0" y="116586"/>
                  </a:lnTo>
                  <a:close/>
                </a:path>
              </a:pathLst>
            </a:custGeom>
          </p:spPr>
          <p:style>
            <a:lnRef idx="0">
              <a:schemeClr val="lt1">
                <a:hueOff val="0"/>
                <a:satOff val="0"/>
                <a:lumOff val="0"/>
                <a:alphaOff val="0"/>
              </a:schemeClr>
            </a:lnRef>
            <a:fillRef idx="3">
              <a:schemeClr val="accent1">
                <a:shade val="80000"/>
                <a:hueOff val="306246"/>
                <a:satOff val="-4392"/>
                <a:lumOff val="25615"/>
                <a:alphaOff val="0"/>
              </a:schemeClr>
            </a:fillRef>
            <a:effectRef idx="3">
              <a:schemeClr val="accent1">
                <a:shade val="80000"/>
                <a:hueOff val="306246"/>
                <a:satOff val="-4392"/>
                <a:lumOff val="25615"/>
                <a:alphaOff val="0"/>
              </a:schemeClr>
            </a:effectRef>
            <a:fontRef idx="minor">
              <a:schemeClr val="lt1"/>
            </a:fontRef>
          </p:style>
          <p:txBody>
            <a:bodyPr spcFirstLastPara="0" vert="horz" wrap="square" lIns="87487" tIns="87487" rIns="738618" bIns="87487" numCol="1" spcCol="1270" anchor="ctr" anchorCtr="0">
              <a:noAutofit/>
            </a:bodyPr>
            <a:lstStyle/>
            <a:p>
              <a:pPr lvl="0" algn="l" defTabSz="622300">
                <a:lnSpc>
                  <a:spcPct val="90000"/>
                </a:lnSpc>
                <a:spcBef>
                  <a:spcPct val="0"/>
                </a:spcBef>
                <a:spcAft>
                  <a:spcPct val="35000"/>
                </a:spcAft>
              </a:pPr>
              <a:r>
                <a:rPr lang="zh-CN" sz="1400" kern="1200" dirty="0" smtClean="0"/>
                <a:t>本年度仅有花桥商务核心区</a:t>
              </a:r>
              <a:r>
                <a:rPr lang="en-US" sz="1400" kern="1200" dirty="0" smtClean="0"/>
                <a:t>C4</a:t>
              </a:r>
              <a:r>
                <a:rPr lang="zh-CN" sz="1400" kern="1200" dirty="0" smtClean="0"/>
                <a:t>地块尾盘交付，其他地产项目都处于预售阶段尚未交付，导致地产业务收入同比降幅较大。</a:t>
              </a:r>
              <a:endParaRPr lang="zh-TW" altLang="en-US" sz="1400" kern="1200" dirty="0"/>
            </a:p>
          </p:txBody>
        </p:sp>
        <p:sp>
          <p:nvSpPr>
            <p:cNvPr id="19" name="手繪多邊形 18"/>
            <p:cNvSpPr/>
            <p:nvPr/>
          </p:nvSpPr>
          <p:spPr>
            <a:xfrm>
              <a:off x="6934200" y="3810000"/>
              <a:ext cx="757809" cy="605409"/>
            </a:xfrm>
            <a:custGeom>
              <a:avLst/>
              <a:gdLst>
                <a:gd name="connsiteX0" fmla="*/ 0 w 757809"/>
                <a:gd name="connsiteY0" fmla="*/ 416795 h 757809"/>
                <a:gd name="connsiteX1" fmla="*/ 170507 w 757809"/>
                <a:gd name="connsiteY1" fmla="*/ 416795 h 757809"/>
                <a:gd name="connsiteX2" fmla="*/ 170507 w 757809"/>
                <a:gd name="connsiteY2" fmla="*/ 0 h 757809"/>
                <a:gd name="connsiteX3" fmla="*/ 587302 w 757809"/>
                <a:gd name="connsiteY3" fmla="*/ 0 h 757809"/>
                <a:gd name="connsiteX4" fmla="*/ 587302 w 757809"/>
                <a:gd name="connsiteY4" fmla="*/ 416795 h 757809"/>
                <a:gd name="connsiteX5" fmla="*/ 757809 w 757809"/>
                <a:gd name="connsiteY5" fmla="*/ 416795 h 757809"/>
                <a:gd name="connsiteX6" fmla="*/ 378905 w 757809"/>
                <a:gd name="connsiteY6" fmla="*/ 757809 h 757809"/>
                <a:gd name="connsiteX7" fmla="*/ 0 w 757809"/>
                <a:gd name="connsiteY7" fmla="*/ 416795 h 75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7809" h="757809">
                  <a:moveTo>
                    <a:pt x="0" y="416795"/>
                  </a:moveTo>
                  <a:lnTo>
                    <a:pt x="170507" y="416795"/>
                  </a:lnTo>
                  <a:lnTo>
                    <a:pt x="170507" y="0"/>
                  </a:lnTo>
                  <a:lnTo>
                    <a:pt x="587302" y="0"/>
                  </a:lnTo>
                  <a:lnTo>
                    <a:pt x="587302" y="416795"/>
                  </a:lnTo>
                  <a:lnTo>
                    <a:pt x="757809" y="416795"/>
                  </a:lnTo>
                  <a:lnTo>
                    <a:pt x="378905" y="757809"/>
                  </a:lnTo>
                  <a:lnTo>
                    <a:pt x="0" y="416795"/>
                  </a:ln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13687" tIns="43180" rIns="213687" bIns="230738" numCol="1" spcCol="1270" anchor="ctr" anchorCtr="0">
              <a:noAutofit/>
            </a:bodyPr>
            <a:lstStyle/>
            <a:p>
              <a:pPr lvl="0" algn="ctr" defTabSz="1511300">
                <a:lnSpc>
                  <a:spcPct val="90000"/>
                </a:lnSpc>
                <a:spcBef>
                  <a:spcPct val="0"/>
                </a:spcBef>
                <a:spcAft>
                  <a:spcPct val="35000"/>
                </a:spcAft>
              </a:pPr>
              <a:endParaRPr lang="zh-TW" altLang="en-US" sz="3400" kern="1200"/>
            </a:p>
          </p:txBody>
        </p:sp>
        <p:sp>
          <p:nvSpPr>
            <p:cNvPr id="20" name="手繪多邊形 19"/>
            <p:cNvSpPr/>
            <p:nvPr/>
          </p:nvSpPr>
          <p:spPr>
            <a:xfrm>
              <a:off x="4114800" y="2286000"/>
              <a:ext cx="757801" cy="599176"/>
            </a:xfrm>
            <a:custGeom>
              <a:avLst/>
              <a:gdLst>
                <a:gd name="connsiteX0" fmla="*/ 0 w 757801"/>
                <a:gd name="connsiteY0" fmla="*/ 329547 h 599176"/>
                <a:gd name="connsiteX1" fmla="*/ 170505 w 757801"/>
                <a:gd name="connsiteY1" fmla="*/ 329547 h 599176"/>
                <a:gd name="connsiteX2" fmla="*/ 170505 w 757801"/>
                <a:gd name="connsiteY2" fmla="*/ 0 h 599176"/>
                <a:gd name="connsiteX3" fmla="*/ 587296 w 757801"/>
                <a:gd name="connsiteY3" fmla="*/ 0 h 599176"/>
                <a:gd name="connsiteX4" fmla="*/ 587296 w 757801"/>
                <a:gd name="connsiteY4" fmla="*/ 329547 h 599176"/>
                <a:gd name="connsiteX5" fmla="*/ 757801 w 757801"/>
                <a:gd name="connsiteY5" fmla="*/ 329547 h 599176"/>
                <a:gd name="connsiteX6" fmla="*/ 378901 w 757801"/>
                <a:gd name="connsiteY6" fmla="*/ 599176 h 599176"/>
                <a:gd name="connsiteX7" fmla="*/ 0 w 757801"/>
                <a:gd name="connsiteY7" fmla="*/ 329547 h 5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7801" h="599176">
                  <a:moveTo>
                    <a:pt x="0" y="329547"/>
                  </a:moveTo>
                  <a:lnTo>
                    <a:pt x="170505" y="329547"/>
                  </a:lnTo>
                  <a:lnTo>
                    <a:pt x="170505" y="0"/>
                  </a:lnTo>
                  <a:lnTo>
                    <a:pt x="587296" y="0"/>
                  </a:lnTo>
                  <a:lnTo>
                    <a:pt x="587296" y="329547"/>
                  </a:lnTo>
                  <a:lnTo>
                    <a:pt x="757801" y="329547"/>
                  </a:lnTo>
                  <a:lnTo>
                    <a:pt x="378901" y="599176"/>
                  </a:lnTo>
                  <a:lnTo>
                    <a:pt x="0" y="329547"/>
                  </a:ln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04795" tIns="34290" rIns="204795" bIns="182586" numCol="1" spcCol="1270" anchor="ctr" anchorCtr="0">
              <a:noAutofit/>
            </a:bodyPr>
            <a:lstStyle/>
            <a:p>
              <a:pPr lvl="0" algn="ctr" defTabSz="1200150">
                <a:lnSpc>
                  <a:spcPct val="90000"/>
                </a:lnSpc>
                <a:spcBef>
                  <a:spcPct val="0"/>
                </a:spcBef>
                <a:spcAft>
                  <a:spcPct val="35000"/>
                </a:spcAft>
              </a:pPr>
              <a:endParaRPr lang="zh-TW" altLang="en-US" sz="2700" kern="1200"/>
            </a:p>
          </p:txBody>
        </p:sp>
      </p:grpSp>
      <p:pic>
        <p:nvPicPr>
          <p:cNvPr id="1026" name="Picture 2" descr="http://www.lansn.net/RootUfile/20100226104549.jpg"/>
          <p:cNvPicPr>
            <a:picLocks noChangeAspect="1" noChangeArrowheads="1"/>
          </p:cNvPicPr>
          <p:nvPr/>
        </p:nvPicPr>
        <p:blipFill>
          <a:blip r:embed="rId4" cstate="print"/>
          <a:srcRect/>
          <a:stretch>
            <a:fillRect/>
          </a:stretch>
        </p:blipFill>
        <p:spPr bwMode="auto">
          <a:xfrm>
            <a:off x="533400" y="3657600"/>
            <a:ext cx="3228474" cy="2286000"/>
          </a:xfrm>
          <a:prstGeom prst="rect">
            <a:avLst/>
          </a:prstGeom>
          <a:noFill/>
          <a:effectLst>
            <a:outerShdw blurRad="50800" dist="38100" dir="10800000" algn="r" rotWithShape="0">
              <a:prstClr val="black">
                <a:alpha val="40000"/>
              </a:prstClr>
            </a:outerShdw>
          </a:effectLst>
        </p:spPr>
      </p:pic>
      <p:sp>
        <p:nvSpPr>
          <p:cNvPr id="13" name="投影片編號版面配置區 12"/>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3" cstate="print">
            <a:lum contrast="31000"/>
          </a:blip>
          <a:stretch>
            <a:fillRect/>
          </a:stretch>
        </p:blipFill>
        <p:spPr>
          <a:xfrm>
            <a:off x="0" y="0"/>
            <a:ext cx="9144000" cy="6858000"/>
          </a:xfrm>
          <a:prstGeom prst="rect">
            <a:avLst/>
          </a:prstGeom>
          <a:noFill/>
          <a:ln>
            <a:noFill/>
          </a:ln>
        </p:spPr>
      </p:pic>
      <p:sp>
        <p:nvSpPr>
          <p:cNvPr id="6" name="文字方塊 5"/>
          <p:cNvSpPr txBox="1"/>
          <p:nvPr/>
        </p:nvSpPr>
        <p:spPr>
          <a:xfrm>
            <a:off x="304800" y="358914"/>
            <a:ext cx="6705600" cy="646331"/>
          </a:xfrm>
          <a:prstGeom prst="rect">
            <a:avLst/>
          </a:prstGeom>
          <a:noFill/>
        </p:spPr>
        <p:txBody>
          <a:bodyPr wrap="square" rtlCol="0">
            <a:spAutoFit/>
          </a:bodyPr>
          <a:lstStyle/>
          <a:p>
            <a:r>
              <a:rPr lang="zh-CN" altLang="en-US" sz="3600" b="1" dirty="0" smtClean="0">
                <a:solidFill>
                  <a:srgbClr val="278ED0"/>
                </a:solidFill>
                <a:effectLst>
                  <a:outerShdw blurRad="60007" dist="200025" dir="15000000" sy="30000" kx="-1800000" algn="bl" rotWithShape="0">
                    <a:prstClr val="black">
                      <a:alpha val="32000"/>
                    </a:prstClr>
                  </a:outerShdw>
                </a:effectLst>
              </a:rPr>
              <a:t>广告及其他</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pSp>
        <p:nvGrpSpPr>
          <p:cNvPr id="19" name="群組 18"/>
          <p:cNvGrpSpPr/>
          <p:nvPr/>
        </p:nvGrpSpPr>
        <p:grpSpPr>
          <a:xfrm>
            <a:off x="3886200" y="1524000"/>
            <a:ext cx="4724400" cy="1143001"/>
            <a:chOff x="178418" y="2282444"/>
            <a:chExt cx="1687467" cy="2789653"/>
          </a:xfrm>
          <a:solidFill>
            <a:srgbClr val="278ED0"/>
          </a:solidFill>
          <a:scene3d>
            <a:camera prst="orthographicFront"/>
            <a:lightRig rig="flat" dir="t"/>
          </a:scene3d>
        </p:grpSpPr>
        <p:sp>
          <p:nvSpPr>
            <p:cNvPr id="20" name="圓角化同側角落矩形 19"/>
            <p:cNvSpPr/>
            <p:nvPr/>
          </p:nvSpPr>
          <p:spPr>
            <a:xfrm rot="10800000">
              <a:off x="178418" y="2282444"/>
              <a:ext cx="1687467" cy="2789653"/>
            </a:xfrm>
            <a:prstGeom prst="round2SameRect">
              <a:avLst>
                <a:gd name="adj1" fmla="val 10500"/>
                <a:gd name="adj2" fmla="val 7882"/>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shade val="50000"/>
                <a:hueOff val="0"/>
                <a:satOff val="0"/>
                <a:lumOff val="0"/>
                <a:alphaOff val="0"/>
              </a:schemeClr>
            </a:effectRef>
            <a:fontRef idx="minor">
              <a:schemeClr val="lt1"/>
            </a:fontRef>
          </p:style>
        </p:sp>
        <p:sp>
          <p:nvSpPr>
            <p:cNvPr id="21" name="圓角化同側角落矩形 4"/>
            <p:cNvSpPr/>
            <p:nvPr/>
          </p:nvSpPr>
          <p:spPr>
            <a:xfrm>
              <a:off x="277493" y="2282444"/>
              <a:ext cx="1537994" cy="2739255"/>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endParaRPr lang="zh-TW" altLang="en-US" sz="1000" kern="1200" dirty="0"/>
            </a:p>
          </p:txBody>
        </p:sp>
      </p:grpSp>
      <p:grpSp>
        <p:nvGrpSpPr>
          <p:cNvPr id="22" name="群組 21"/>
          <p:cNvGrpSpPr/>
          <p:nvPr/>
        </p:nvGrpSpPr>
        <p:grpSpPr>
          <a:xfrm>
            <a:off x="457200" y="3352800"/>
            <a:ext cx="4191000" cy="838200"/>
            <a:chOff x="2029764" y="2282444"/>
            <a:chExt cx="1638790" cy="2789653"/>
          </a:xfrm>
          <a:scene3d>
            <a:camera prst="orthographicFront"/>
            <a:lightRig rig="flat" dir="t"/>
          </a:scene3d>
        </p:grpSpPr>
        <p:sp>
          <p:nvSpPr>
            <p:cNvPr id="23" name="圓角化同側角落矩形 22"/>
            <p:cNvSpPr/>
            <p:nvPr/>
          </p:nvSpPr>
          <p:spPr>
            <a:xfrm rot="10800000">
              <a:off x="2029764" y="2282444"/>
              <a:ext cx="1638790" cy="2789653"/>
            </a:xfrm>
            <a:prstGeom prst="round2SameRect">
              <a:avLst>
                <a:gd name="adj1" fmla="val 10500"/>
                <a:gd name="adj2" fmla="val 9458"/>
              </a:avLst>
            </a:prstGeom>
            <a:sp3d prstMaterial="plastic">
              <a:bevelT w="120900" h="88900"/>
              <a:bevelB w="88900" h="31750" prst="angle"/>
            </a:sp3d>
          </p:spPr>
          <p:style>
            <a:lnRef idx="0">
              <a:schemeClr val="lt1">
                <a:hueOff val="0"/>
                <a:satOff val="0"/>
                <a:lumOff val="0"/>
                <a:alphaOff val="0"/>
              </a:schemeClr>
            </a:lnRef>
            <a:fillRef idx="3">
              <a:schemeClr val="accent5">
                <a:shade val="50000"/>
                <a:hueOff val="126486"/>
                <a:satOff val="-2798"/>
                <a:lumOff val="20993"/>
                <a:alphaOff val="0"/>
              </a:schemeClr>
            </a:fillRef>
            <a:effectRef idx="2">
              <a:schemeClr val="accent5">
                <a:shade val="50000"/>
                <a:hueOff val="126486"/>
                <a:satOff val="-2798"/>
                <a:lumOff val="20993"/>
                <a:alphaOff val="0"/>
              </a:schemeClr>
            </a:effectRef>
            <a:fontRef idx="minor">
              <a:schemeClr val="lt1"/>
            </a:fontRef>
          </p:style>
        </p:sp>
        <p:sp>
          <p:nvSpPr>
            <p:cNvPr id="24" name="圓角化同側角落矩形 4"/>
            <p:cNvSpPr/>
            <p:nvPr/>
          </p:nvSpPr>
          <p:spPr>
            <a:xfrm rot="21600000">
              <a:off x="2080162" y="2282444"/>
              <a:ext cx="1537994" cy="27392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endParaRPr lang="zh-TW" altLang="en-US" sz="1000" kern="1200" dirty="0">
                <a:latin typeface="微軟正黑體" pitchFamily="34" charset="-120"/>
                <a:ea typeface="微軟正黑體" pitchFamily="34" charset="-120"/>
              </a:endParaRPr>
            </a:p>
          </p:txBody>
        </p:sp>
      </p:grpSp>
      <p:sp>
        <p:nvSpPr>
          <p:cNvPr id="25" name="矩形 24"/>
          <p:cNvSpPr/>
          <p:nvPr/>
        </p:nvSpPr>
        <p:spPr>
          <a:xfrm>
            <a:off x="533400" y="3505200"/>
            <a:ext cx="3991428" cy="523220"/>
          </a:xfrm>
          <a:prstGeom prst="rect">
            <a:avLst/>
          </a:prstGeom>
        </p:spPr>
        <p:txBody>
          <a:bodyPr wrap="square">
            <a:spAutoFit/>
          </a:bodyPr>
          <a:lstStyle/>
          <a:p>
            <a:pPr marL="84138" indent="-84138">
              <a:buClr>
                <a:schemeClr val="accent5">
                  <a:lumMod val="50000"/>
                </a:schemeClr>
              </a:buClr>
              <a:buFont typeface="Arial" pitchFamily="34" charset="0"/>
              <a:buChar char="•"/>
            </a:pPr>
            <a:r>
              <a:rPr lang="zh-CN" altLang="zh-TW" sz="1400" dirty="0" smtClean="0"/>
              <a:t>物业服务费及商业地产出租收入约人民币</a:t>
            </a:r>
            <a:r>
              <a:rPr lang="en-US" altLang="zh-TW" sz="1400" dirty="0" smtClean="0"/>
              <a:t>3,323</a:t>
            </a:r>
            <a:r>
              <a:rPr lang="zh-CN" altLang="zh-TW" sz="1400" dirty="0" smtClean="0"/>
              <a:t>千元，同比增长约</a:t>
            </a:r>
            <a:r>
              <a:rPr lang="en-US" altLang="zh-TW" sz="1400" dirty="0" smtClean="0"/>
              <a:t>112.85 %</a:t>
            </a:r>
            <a:endParaRPr lang="zh-TW" altLang="en-US" sz="1400" dirty="0">
              <a:solidFill>
                <a:schemeClr val="tx1">
                  <a:lumMod val="85000"/>
                  <a:lumOff val="15000"/>
                </a:schemeClr>
              </a:solidFill>
              <a:latin typeface="微軟正黑體" pitchFamily="34" charset="-120"/>
              <a:ea typeface="微軟正黑體" pitchFamily="34" charset="-120"/>
            </a:endParaRPr>
          </a:p>
        </p:txBody>
      </p:sp>
      <p:sp>
        <p:nvSpPr>
          <p:cNvPr id="26" name="矩形 25"/>
          <p:cNvSpPr/>
          <p:nvPr/>
        </p:nvSpPr>
        <p:spPr>
          <a:xfrm>
            <a:off x="4038600" y="1752600"/>
            <a:ext cx="4419600" cy="646331"/>
          </a:xfrm>
          <a:prstGeom prst="rect">
            <a:avLst/>
          </a:prstGeom>
        </p:spPr>
        <p:txBody>
          <a:bodyPr wrap="square">
            <a:spAutoFit/>
          </a:bodyPr>
          <a:lstStyle/>
          <a:p>
            <a:r>
              <a:rPr lang="en-US" altLang="zh-TW" b="1" dirty="0" smtClean="0">
                <a:solidFill>
                  <a:schemeClr val="bg1"/>
                </a:solidFill>
                <a:latin typeface="微軟正黑體" pitchFamily="34" charset="-120"/>
                <a:ea typeface="微軟正黑體" pitchFamily="34" charset="-120"/>
              </a:rPr>
              <a:t>2013</a:t>
            </a:r>
            <a:r>
              <a:rPr lang="zh-CN" altLang="zh-TW" b="1" dirty="0" smtClean="0">
                <a:solidFill>
                  <a:schemeClr val="bg1"/>
                </a:solidFill>
                <a:latin typeface="微軟正黑體" pitchFamily="34" charset="-120"/>
                <a:ea typeface="微軟正黑體" pitchFamily="34" charset="-120"/>
              </a:rPr>
              <a:t>年度本集团实现广告及其他业务收入人民币</a:t>
            </a:r>
            <a:r>
              <a:rPr lang="en-US" altLang="zh-TW" b="1" dirty="0" smtClean="0">
                <a:solidFill>
                  <a:schemeClr val="bg1"/>
                </a:solidFill>
                <a:latin typeface="微軟正黑體" pitchFamily="34" charset="-120"/>
                <a:ea typeface="微軟正黑體" pitchFamily="34" charset="-120"/>
              </a:rPr>
              <a:t>43,959</a:t>
            </a:r>
            <a:r>
              <a:rPr lang="zh-CN" altLang="zh-TW" b="1" dirty="0" smtClean="0">
                <a:solidFill>
                  <a:schemeClr val="bg1"/>
                </a:solidFill>
                <a:latin typeface="微軟正黑體" pitchFamily="34" charset="-120"/>
                <a:ea typeface="微軟正黑體" pitchFamily="34" charset="-120"/>
              </a:rPr>
              <a:t>千元，同比增长</a:t>
            </a:r>
            <a:r>
              <a:rPr lang="en-US" altLang="zh-TW" b="1" dirty="0" smtClean="0">
                <a:solidFill>
                  <a:schemeClr val="bg1"/>
                </a:solidFill>
                <a:latin typeface="微軟正黑體" pitchFamily="34" charset="-120"/>
                <a:ea typeface="微軟正黑體" pitchFamily="34" charset="-120"/>
              </a:rPr>
              <a:t>4.55</a:t>
            </a:r>
            <a:r>
              <a:rPr lang="zh-CN" altLang="zh-TW" b="1" dirty="0" smtClean="0">
                <a:solidFill>
                  <a:schemeClr val="bg1"/>
                </a:solidFill>
                <a:latin typeface="微軟正黑體" pitchFamily="34" charset="-120"/>
                <a:ea typeface="微軟正黑體" pitchFamily="34" charset="-120"/>
              </a:rPr>
              <a:t>％</a:t>
            </a:r>
            <a:endParaRPr lang="zh-TW" altLang="en-US" b="1" dirty="0">
              <a:solidFill>
                <a:schemeClr val="bg1"/>
              </a:solidFill>
              <a:latin typeface="微軟正黑體" pitchFamily="34" charset="-120"/>
              <a:ea typeface="微軟正黑體" pitchFamily="34" charset="-120"/>
            </a:endParaRPr>
          </a:p>
        </p:txBody>
      </p:sp>
      <p:grpSp>
        <p:nvGrpSpPr>
          <p:cNvPr id="27" name="群組 26"/>
          <p:cNvGrpSpPr/>
          <p:nvPr/>
        </p:nvGrpSpPr>
        <p:grpSpPr>
          <a:xfrm>
            <a:off x="4038600" y="5029200"/>
            <a:ext cx="4419600" cy="871542"/>
            <a:chOff x="2029764" y="2282444"/>
            <a:chExt cx="1638790" cy="2789653"/>
          </a:xfrm>
          <a:scene3d>
            <a:camera prst="orthographicFront"/>
            <a:lightRig rig="flat" dir="t"/>
          </a:scene3d>
        </p:grpSpPr>
        <p:sp>
          <p:nvSpPr>
            <p:cNvPr id="28" name="圓角化同側角落矩形 27"/>
            <p:cNvSpPr/>
            <p:nvPr/>
          </p:nvSpPr>
          <p:spPr>
            <a:xfrm rot="10800000">
              <a:off x="2029764" y="2282444"/>
              <a:ext cx="1638790" cy="2789653"/>
            </a:xfrm>
            <a:prstGeom prst="round2SameRect">
              <a:avLst>
                <a:gd name="adj1" fmla="val 10500"/>
                <a:gd name="adj2" fmla="val 9458"/>
              </a:avLst>
            </a:prstGeom>
            <a:sp3d prstMaterial="plastic">
              <a:bevelT w="120900" h="88900"/>
              <a:bevelB w="88900" h="31750" prst="angle"/>
            </a:sp3d>
          </p:spPr>
          <p:style>
            <a:lnRef idx="0">
              <a:schemeClr val="lt1">
                <a:hueOff val="0"/>
                <a:satOff val="0"/>
                <a:lumOff val="0"/>
                <a:alphaOff val="0"/>
              </a:schemeClr>
            </a:lnRef>
            <a:fillRef idx="3">
              <a:schemeClr val="accent5">
                <a:shade val="50000"/>
                <a:hueOff val="126486"/>
                <a:satOff val="-2798"/>
                <a:lumOff val="20993"/>
                <a:alphaOff val="0"/>
              </a:schemeClr>
            </a:fillRef>
            <a:effectRef idx="2">
              <a:schemeClr val="accent5">
                <a:shade val="50000"/>
                <a:hueOff val="126486"/>
                <a:satOff val="-2798"/>
                <a:lumOff val="20993"/>
                <a:alphaOff val="0"/>
              </a:schemeClr>
            </a:effectRef>
            <a:fontRef idx="minor">
              <a:schemeClr val="lt1"/>
            </a:fontRef>
          </p:style>
        </p:sp>
        <p:sp>
          <p:nvSpPr>
            <p:cNvPr id="29" name="圓角化同側角落矩形 4"/>
            <p:cNvSpPr/>
            <p:nvPr/>
          </p:nvSpPr>
          <p:spPr>
            <a:xfrm rot="21600000">
              <a:off x="2080162" y="2282444"/>
              <a:ext cx="1537994" cy="27392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endParaRPr lang="zh-TW" altLang="en-US" sz="1000" kern="1200" dirty="0">
                <a:latin typeface="微軟正黑體" pitchFamily="34" charset="-120"/>
                <a:ea typeface="微軟正黑體" pitchFamily="34" charset="-120"/>
              </a:endParaRPr>
            </a:p>
          </p:txBody>
        </p:sp>
      </p:grpSp>
      <p:sp>
        <p:nvSpPr>
          <p:cNvPr id="30" name="矩形 29"/>
          <p:cNvSpPr/>
          <p:nvPr/>
        </p:nvSpPr>
        <p:spPr>
          <a:xfrm>
            <a:off x="4114800" y="5191780"/>
            <a:ext cx="4419600" cy="523220"/>
          </a:xfrm>
          <a:prstGeom prst="rect">
            <a:avLst/>
          </a:prstGeom>
        </p:spPr>
        <p:txBody>
          <a:bodyPr wrap="square">
            <a:spAutoFit/>
          </a:bodyPr>
          <a:lstStyle/>
          <a:p>
            <a:pPr marL="84138" indent="-84138">
              <a:buClr>
                <a:schemeClr val="accent5">
                  <a:lumMod val="50000"/>
                </a:schemeClr>
              </a:buClr>
              <a:buFont typeface="Arial" pitchFamily="34" charset="0"/>
              <a:buChar char="•"/>
            </a:pPr>
            <a:r>
              <a:rPr lang="zh-CN" altLang="zh-TW" sz="1400" dirty="0" smtClean="0"/>
              <a:t>广告经营业务收入约人民币</a:t>
            </a:r>
            <a:r>
              <a:rPr lang="en-US" altLang="zh-TW" sz="1400" dirty="0" smtClean="0"/>
              <a:t>40,636</a:t>
            </a:r>
            <a:r>
              <a:rPr lang="zh-CN" altLang="zh-TW" sz="1400" dirty="0" smtClean="0"/>
              <a:t>千元，同比略增约</a:t>
            </a:r>
            <a:r>
              <a:rPr lang="en-US" altLang="zh-TW" sz="1400" dirty="0" smtClean="0"/>
              <a:t>0.37%</a:t>
            </a:r>
            <a:endParaRPr lang="zh-TW" altLang="en-US" sz="1200" dirty="0">
              <a:solidFill>
                <a:schemeClr val="tx1">
                  <a:lumMod val="85000"/>
                  <a:lumOff val="15000"/>
                </a:schemeClr>
              </a:solidFill>
              <a:latin typeface="微軟正黑體" pitchFamily="34" charset="-120"/>
              <a:ea typeface="微軟正黑體" pitchFamily="34" charset="-120"/>
            </a:endParaRPr>
          </a:p>
        </p:txBody>
      </p:sp>
      <p:pic>
        <p:nvPicPr>
          <p:cNvPr id="31" name="Picture 20"/>
          <p:cNvPicPr>
            <a:picLocks noChangeAspect="1" noChangeArrowheads="1"/>
          </p:cNvPicPr>
          <p:nvPr/>
        </p:nvPicPr>
        <p:blipFill>
          <a:blip r:embed="rId4" cstate="print"/>
          <a:srcRect/>
          <a:stretch>
            <a:fillRect/>
          </a:stretch>
        </p:blipFill>
        <p:spPr bwMode="auto">
          <a:xfrm>
            <a:off x="457200" y="1295400"/>
            <a:ext cx="2786050" cy="1628022"/>
          </a:xfrm>
          <a:prstGeom prst="rect">
            <a:avLst/>
          </a:prstGeom>
          <a:noFill/>
          <a:ln w="9525">
            <a:noFill/>
            <a:miter lim="800000"/>
            <a:headEnd/>
            <a:tailEnd/>
          </a:ln>
          <a:effectLst>
            <a:outerShdw blurRad="292100" dist="139700" dir="2700000" algn="tl" rotWithShape="0">
              <a:prstClr val="black">
                <a:alpha val="65000"/>
              </a:prstClr>
            </a:outerShdw>
          </a:effectLst>
        </p:spPr>
      </p:pic>
      <p:pic>
        <p:nvPicPr>
          <p:cNvPr id="33" name="圖片 32" descr="adv.jpg"/>
          <p:cNvPicPr>
            <a:picLocks noChangeAspect="1"/>
          </p:cNvPicPr>
          <p:nvPr/>
        </p:nvPicPr>
        <p:blipFill>
          <a:blip r:embed="rId5" cstate="print"/>
          <a:srcRect t="9308" r="-2347"/>
          <a:stretch>
            <a:fillRect/>
          </a:stretch>
        </p:blipFill>
        <p:spPr>
          <a:xfrm>
            <a:off x="457200" y="4572000"/>
            <a:ext cx="2810343" cy="1676400"/>
          </a:xfrm>
          <a:prstGeom prst="rect">
            <a:avLst/>
          </a:prstGeom>
          <a:effectLst>
            <a:outerShdw blurRad="292100" dist="139700" dir="2700000" algn="ctr" rotWithShape="0">
              <a:schemeClr val="tx1">
                <a:alpha val="65000"/>
              </a:schemeClr>
            </a:outerShdw>
          </a:effectLst>
        </p:spPr>
      </p:pic>
      <p:pic>
        <p:nvPicPr>
          <p:cNvPr id="12290" name="Picture 2" descr="http://image.cn.made-in-china.com/2f0j01pCIEgROqaMku/%E4%BA%AC%E6%B2%AA%E9%AB%98%E9%80%9F%E9%9D%96%E6%B1%9F%E6%AE%B5%E5%B9%BF%E5%91%8A%E7%89%8C.jpg"/>
          <p:cNvPicPr>
            <a:picLocks noChangeAspect="1" noChangeArrowheads="1"/>
          </p:cNvPicPr>
          <p:nvPr/>
        </p:nvPicPr>
        <p:blipFill>
          <a:blip r:embed="rId6" cstate="print"/>
          <a:srcRect/>
          <a:stretch>
            <a:fillRect/>
          </a:stretch>
        </p:blipFill>
        <p:spPr bwMode="auto">
          <a:xfrm>
            <a:off x="4876800" y="3048000"/>
            <a:ext cx="3745706" cy="1598168"/>
          </a:xfrm>
          <a:prstGeom prst="rect">
            <a:avLst/>
          </a:prstGeom>
          <a:noFill/>
          <a:effectLst>
            <a:outerShdw blurRad="165100" dist="139700" dir="2700000" algn="tl" rotWithShape="0">
              <a:prstClr val="black">
                <a:alpha val="40000"/>
              </a:prstClr>
            </a:outerShdw>
          </a:effectLst>
        </p:spPr>
      </p:pic>
      <p:sp>
        <p:nvSpPr>
          <p:cNvPr id="32" name="投影片編號版面配置區 31"/>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graphicFrame>
        <p:nvGraphicFramePr>
          <p:cNvPr id="5" name="資料庫圖表 4"/>
          <p:cNvGraphicFramePr/>
          <p:nvPr/>
        </p:nvGraphicFramePr>
        <p:xfrm>
          <a:off x="457200" y="1066800"/>
          <a:ext cx="83058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文字方塊 5"/>
          <p:cNvSpPr txBox="1"/>
          <p:nvPr/>
        </p:nvSpPr>
        <p:spPr>
          <a:xfrm>
            <a:off x="304800" y="358914"/>
            <a:ext cx="6705600" cy="646331"/>
          </a:xfrm>
          <a:prstGeom prst="rect">
            <a:avLst/>
          </a:prstGeom>
          <a:noFill/>
        </p:spPr>
        <p:txBody>
          <a:bodyPr wrap="square" rtlCol="0">
            <a:spAutoFit/>
          </a:bodyPr>
          <a:lstStyle/>
          <a:p>
            <a:r>
              <a:rPr lang="zh-CN" altLang="en-US" sz="3600" b="1" dirty="0" smtClean="0">
                <a:solidFill>
                  <a:srgbClr val="278ED0"/>
                </a:solidFill>
                <a:effectLst>
                  <a:outerShdw blurRad="60007" dist="200025" dir="15000000" sy="30000" kx="-1800000" algn="bl" rotWithShape="0">
                    <a:prstClr val="black">
                      <a:alpha val="32000"/>
                    </a:prstClr>
                  </a:outerShdw>
                </a:effectLst>
              </a:rPr>
              <a:t>分析</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sp>
        <p:nvSpPr>
          <p:cNvPr id="7" name="投影片編號版面配置區 6"/>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5" name="內容版面配置區 3" descr="JSE PPT_A02.jpg"/>
          <p:cNvPicPr>
            <a:picLocks noChangeAspect="1"/>
          </p:cNvPicPr>
          <p:nvPr/>
        </p:nvPicPr>
        <p:blipFill>
          <a:blip r:embed="rId2" cstate="print"/>
          <a:stretch>
            <a:fillRect/>
          </a:stretch>
        </p:blipFill>
        <p:spPr>
          <a:xfrm>
            <a:off x="0" y="0"/>
            <a:ext cx="9144000" cy="6858000"/>
          </a:xfrm>
          <a:prstGeom prst="rect">
            <a:avLst/>
          </a:prstGeom>
        </p:spPr>
      </p:pic>
      <p:sp>
        <p:nvSpPr>
          <p:cNvPr id="6" name="文字方塊 5"/>
          <p:cNvSpPr txBox="1"/>
          <p:nvPr/>
        </p:nvSpPr>
        <p:spPr>
          <a:xfrm>
            <a:off x="381000" y="1447800"/>
            <a:ext cx="5943600" cy="830997"/>
          </a:xfrm>
          <a:prstGeom prst="rect">
            <a:avLst/>
          </a:prstGeom>
          <a:noFill/>
        </p:spPr>
        <p:txBody>
          <a:bodyPr wrap="square" rtlCol="0">
            <a:spAutoFit/>
          </a:bodyPr>
          <a:lstStyle/>
          <a:p>
            <a:r>
              <a:rPr lang="zh-CN" altLang="en-US" sz="4800" b="1" dirty="0" smtClean="0">
                <a:solidFill>
                  <a:srgbClr val="278ED0"/>
                </a:solidFill>
                <a:effectLst>
                  <a:outerShdw blurRad="60007" dist="200025" dir="15000000" sy="30000" kx="-1800000" algn="bl" rotWithShape="0">
                    <a:prstClr val="black">
                      <a:alpha val="32000"/>
                    </a:prstClr>
                  </a:outerShdw>
                </a:effectLst>
              </a:rPr>
              <a:t>投资状况</a:t>
            </a:r>
            <a:r>
              <a:rPr lang="zh-CN" altLang="zh-TW" sz="4800" b="1" dirty="0" smtClean="0">
                <a:solidFill>
                  <a:srgbClr val="278ED0"/>
                </a:solidFill>
                <a:effectLst>
                  <a:outerShdw blurRad="60007" dist="200025" dir="15000000" sy="30000" kx="-1800000" algn="bl" rotWithShape="0">
                    <a:prstClr val="black">
                      <a:alpha val="32000"/>
                    </a:prstClr>
                  </a:outerShdw>
                </a:effectLst>
              </a:rPr>
              <a:t>分析</a:t>
            </a:r>
            <a:endParaRPr lang="zh-TW" altLang="en-US" sz="4800" b="1" dirty="0">
              <a:solidFill>
                <a:srgbClr val="278ED0"/>
              </a:solidFill>
              <a:effectLst>
                <a:outerShdw blurRad="60007" dist="200025" dir="15000000" sy="30000" kx="-1800000" algn="bl" rotWithShape="0">
                  <a:prstClr val="black">
                    <a:alpha val="32000"/>
                  </a:prstClr>
                </a:outerShdw>
              </a:effectLst>
            </a:endParaRPr>
          </a:p>
        </p:txBody>
      </p:sp>
      <p:sp>
        <p:nvSpPr>
          <p:cNvPr id="7" name="投影片編號版面配置區 6"/>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descr="JSE PPT_A03.jpg"/>
          <p:cNvPicPr>
            <a:picLocks noChangeAspect="1"/>
          </p:cNvPicPr>
          <p:nvPr/>
        </p:nvPicPr>
        <p:blipFill>
          <a:blip r:embed="rId3"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6705600" cy="646331"/>
          </a:xfrm>
          <a:prstGeom prst="rect">
            <a:avLst/>
          </a:prstGeom>
          <a:noFill/>
        </p:spPr>
        <p:txBody>
          <a:bodyPr wrap="square" rtlCol="0">
            <a:spAutoFit/>
          </a:bodyPr>
          <a:lstStyle/>
          <a:p>
            <a:r>
              <a:rPr lang="zh-CN" altLang="zh-TW" sz="3600" b="1" dirty="0" smtClean="0">
                <a:solidFill>
                  <a:srgbClr val="278ED0"/>
                </a:solidFill>
                <a:effectLst>
                  <a:outerShdw blurRad="60007" dist="200025" dir="15000000" sy="30000" kx="-1800000" algn="bl" rotWithShape="0">
                    <a:prstClr val="black">
                      <a:alpha val="32000"/>
                    </a:prstClr>
                  </a:outerShdw>
                </a:effectLst>
              </a:rPr>
              <a:t>对外股权投资情况</a:t>
            </a:r>
            <a:endParaRPr lang="zh-TW" altLang="en-US" sz="3600" b="1" dirty="0" smtClean="0">
              <a:solidFill>
                <a:srgbClr val="278ED0"/>
              </a:solidFill>
              <a:effectLst>
                <a:outerShdw blurRad="60007" dist="200025" dir="15000000" sy="30000" kx="-1800000" algn="bl" rotWithShape="0">
                  <a:prstClr val="black">
                    <a:alpha val="32000"/>
                  </a:prstClr>
                </a:outerShdw>
              </a:effectLst>
            </a:endParaRPr>
          </a:p>
        </p:txBody>
      </p:sp>
      <p:graphicFrame>
        <p:nvGraphicFramePr>
          <p:cNvPr id="8" name="內容版面配置區 7"/>
          <p:cNvGraphicFramePr>
            <a:graphicFrameLocks noGrp="1"/>
          </p:cNvGraphicFramePr>
          <p:nvPr>
            <p:ph idx="1"/>
            <p:extLst>
              <p:ext uri="{D42A27DB-BD31-4B8C-83A1-F6EECF244321}">
                <p14:modId xmlns:p14="http://schemas.microsoft.com/office/powerpoint/2010/main" val="2742235912"/>
              </p:ext>
            </p:extLst>
          </p:nvPr>
        </p:nvGraphicFramePr>
        <p:xfrm>
          <a:off x="457200" y="1066800"/>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資料庫圖表 5"/>
          <p:cNvGraphicFramePr/>
          <p:nvPr>
            <p:extLst>
              <p:ext uri="{D42A27DB-BD31-4B8C-83A1-F6EECF244321}">
                <p14:modId xmlns:p14="http://schemas.microsoft.com/office/powerpoint/2010/main" val="4015831729"/>
              </p:ext>
            </p:extLst>
          </p:nvPr>
        </p:nvGraphicFramePr>
        <p:xfrm>
          <a:off x="457200" y="5715000"/>
          <a:ext cx="8229600" cy="736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7" name="投影片編號版面配置區 6"/>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5"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7" name="文字方塊 6"/>
          <p:cNvSpPr txBox="1"/>
          <p:nvPr/>
        </p:nvSpPr>
        <p:spPr>
          <a:xfrm>
            <a:off x="304800" y="358914"/>
            <a:ext cx="6705600" cy="646331"/>
          </a:xfrm>
          <a:prstGeom prst="rect">
            <a:avLst/>
          </a:prstGeom>
          <a:noFill/>
        </p:spPr>
        <p:txBody>
          <a:bodyPr wrap="square" rtlCol="0">
            <a:spAutoFit/>
          </a:bodyPr>
          <a:lstStyle/>
          <a:p>
            <a:r>
              <a:rPr lang="zh-CN" altLang="zh-TW" sz="3600" b="1" dirty="0" smtClean="0">
                <a:solidFill>
                  <a:srgbClr val="278ED0"/>
                </a:solidFill>
                <a:effectLst>
                  <a:outerShdw blurRad="60007" dist="200025" dir="15000000" sy="30000" kx="-1800000" algn="bl" rotWithShape="0">
                    <a:prstClr val="black">
                      <a:alpha val="32000"/>
                    </a:prstClr>
                  </a:outerShdw>
                </a:effectLst>
              </a:rPr>
              <a:t>主要参股公司经营业绩</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aphicFrame>
        <p:nvGraphicFramePr>
          <p:cNvPr id="6" name="表格 5"/>
          <p:cNvGraphicFramePr>
            <a:graphicFrameLocks noGrp="1"/>
          </p:cNvGraphicFramePr>
          <p:nvPr>
            <p:extLst>
              <p:ext uri="{D42A27DB-BD31-4B8C-83A1-F6EECF244321}">
                <p14:modId xmlns:p14="http://schemas.microsoft.com/office/powerpoint/2010/main" val="935275302"/>
              </p:ext>
            </p:extLst>
          </p:nvPr>
        </p:nvGraphicFramePr>
        <p:xfrm>
          <a:off x="457200" y="1371600"/>
          <a:ext cx="8087990" cy="3885729"/>
        </p:xfrm>
        <a:graphic>
          <a:graphicData uri="http://schemas.openxmlformats.org/drawingml/2006/table">
            <a:tbl>
              <a:tblPr firstRow="1" bandRow="1">
                <a:effectLst>
                  <a:outerShdw blurRad="40005" dist="22860" dir="5400000" algn="tl" rotWithShape="0">
                    <a:prstClr val="black">
                      <a:alpha val="35000"/>
                    </a:prstClr>
                  </a:outerShdw>
                </a:effectLst>
                <a:tableStyleId>{F5AB1C69-6EDB-4FF4-983F-18BD219EF322}</a:tableStyleId>
              </a:tblPr>
              <a:tblGrid>
                <a:gridCol w="2390444"/>
                <a:gridCol w="1139509"/>
                <a:gridCol w="987081"/>
                <a:gridCol w="1502766"/>
                <a:gridCol w="928681"/>
                <a:gridCol w="1139509"/>
              </a:tblGrid>
              <a:tr h="978618">
                <a:tc>
                  <a:txBody>
                    <a:bodyPr/>
                    <a:lstStyle/>
                    <a:p>
                      <a:endParaRPr lang="zh-TW" altLang="en-US" sz="1500" b="1" dirty="0">
                        <a:solidFill>
                          <a:schemeClr val="tx1"/>
                        </a:solidFill>
                        <a:latin typeface="宋体" pitchFamily="2" charset="-122"/>
                        <a:ea typeface="宋体" pitchFamily="2" charset="-122"/>
                        <a:cs typeface="Arial" pitchFamily="34" charset="0"/>
                      </a:endParaRPr>
                    </a:p>
                  </a:txBody>
                  <a:tcPr marL="96257" marR="96257" marT="48129" marB="48129" anchor="ctr">
                    <a:lnT w="12700" cap="flat" cmpd="sng" algn="ctr">
                      <a:solidFill>
                        <a:schemeClr val="bg1"/>
                      </a:solidFill>
                      <a:prstDash val="solid"/>
                      <a:round/>
                      <a:headEnd type="none" w="med" len="med"/>
                      <a:tailEnd type="none" w="med" len="med"/>
                    </a:lnT>
                    <a:solidFill>
                      <a:srgbClr val="278ED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TW" sz="1400" b="1" kern="1200" dirty="0" smtClean="0">
                          <a:solidFill>
                            <a:schemeClr val="lt1"/>
                          </a:solidFill>
                          <a:latin typeface="宋体" pitchFamily="2" charset="-122"/>
                          <a:ea typeface="宋体" pitchFamily="2" charset="-122"/>
                          <a:cs typeface="+mn-cs"/>
                        </a:rPr>
                        <a:t>本公司应占股本权益％</a:t>
                      </a:r>
                      <a:endParaRPr lang="en-US" altLang="zh-CN" sz="1050" b="1" i="0" kern="1200" noProof="0" dirty="0" smtClean="0">
                        <a:solidFill>
                          <a:schemeClr val="bg1"/>
                        </a:solidFill>
                        <a:latin typeface="宋体" pitchFamily="2" charset="-122"/>
                        <a:ea typeface="宋体" pitchFamily="2" charset="-122"/>
                        <a:cs typeface="+mn-cs"/>
                      </a:endParaRPr>
                    </a:p>
                  </a:txBody>
                  <a:tcPr marL="96257" marR="96257" marT="48129" marB="48129"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278ED0"/>
                    </a:solidFill>
                  </a:tcPr>
                </a:tc>
                <a:tc>
                  <a:txBody>
                    <a:bodyPr/>
                    <a:lstStyle/>
                    <a:p>
                      <a:pPr algn="ctr"/>
                      <a:r>
                        <a:rPr lang="zh-CN" altLang="zh-TW" sz="1400" b="1" kern="1200" dirty="0" smtClean="0">
                          <a:solidFill>
                            <a:schemeClr val="lt1"/>
                          </a:solidFill>
                          <a:latin typeface="宋体" pitchFamily="2" charset="-122"/>
                          <a:ea typeface="宋体" pitchFamily="2" charset="-122"/>
                          <a:cs typeface="+mn-cs"/>
                        </a:rPr>
                        <a:t>净利润</a:t>
                      </a:r>
                      <a:endParaRPr lang="zh-TW" altLang="zh-TW" sz="1400" b="1" kern="1200" dirty="0" smtClean="0">
                        <a:solidFill>
                          <a:schemeClr val="lt1"/>
                        </a:solidFill>
                        <a:latin typeface="宋体" pitchFamily="2" charset="-122"/>
                        <a:ea typeface="宋体" pitchFamily="2" charset="-122"/>
                        <a:cs typeface="+mn-cs"/>
                      </a:endParaRPr>
                    </a:p>
                    <a:p>
                      <a:pPr algn="ctr"/>
                      <a:r>
                        <a:rPr lang="zh-CN" altLang="zh-TW" sz="1400" b="1" kern="1200" cap="all" dirty="0" smtClean="0">
                          <a:solidFill>
                            <a:schemeClr val="lt1"/>
                          </a:solidFill>
                          <a:latin typeface="宋体" pitchFamily="2" charset="-122"/>
                          <a:ea typeface="宋体" pitchFamily="2" charset="-122"/>
                          <a:cs typeface="+mn-cs"/>
                        </a:rPr>
                        <a:t>人民币</a:t>
                      </a:r>
                      <a:endParaRPr lang="zh-TW" altLang="zh-TW" sz="1400" b="1" kern="1200" dirty="0" smtClean="0">
                        <a:solidFill>
                          <a:schemeClr val="lt1"/>
                        </a:solidFill>
                        <a:latin typeface="宋体" pitchFamily="2" charset="-122"/>
                        <a:ea typeface="宋体" pitchFamily="2" charset="-122"/>
                        <a:cs typeface="+mn-cs"/>
                      </a:endParaRPr>
                    </a:p>
                    <a:p>
                      <a:pPr algn="ctr"/>
                      <a:r>
                        <a:rPr lang="zh-CN" altLang="zh-TW" sz="1400" b="1" kern="1200" cap="all" dirty="0" smtClean="0">
                          <a:solidFill>
                            <a:schemeClr val="lt1"/>
                          </a:solidFill>
                          <a:latin typeface="宋体" pitchFamily="2" charset="-122"/>
                          <a:ea typeface="宋体" pitchFamily="2" charset="-122"/>
                          <a:cs typeface="+mn-cs"/>
                        </a:rPr>
                        <a:t>千元</a:t>
                      </a:r>
                      <a:endParaRPr lang="en-US" altLang="zh-CN" sz="1050" b="1" i="0" kern="1200" noProof="0" dirty="0" smtClean="0">
                        <a:solidFill>
                          <a:schemeClr val="bg1"/>
                        </a:solidFill>
                        <a:latin typeface="宋体" pitchFamily="2" charset="-122"/>
                        <a:ea typeface="宋体" pitchFamily="2" charset="-122"/>
                        <a:cs typeface="+mn-cs"/>
                      </a:endParaRPr>
                    </a:p>
                  </a:txBody>
                  <a:tcPr marL="96257" marR="96257" marT="48129" marB="4812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278ED0"/>
                    </a:solidFill>
                  </a:tcPr>
                </a:tc>
                <a:tc>
                  <a:txBody>
                    <a:bodyPr/>
                    <a:lstStyle/>
                    <a:p>
                      <a:r>
                        <a:rPr lang="zh-CN" altLang="zh-TW" sz="1400" b="1" kern="1200" dirty="0" smtClean="0">
                          <a:solidFill>
                            <a:schemeClr val="lt1"/>
                          </a:solidFill>
                          <a:latin typeface="宋体" pitchFamily="2" charset="-122"/>
                          <a:ea typeface="宋体" pitchFamily="2" charset="-122"/>
                          <a:cs typeface="+mn-cs"/>
                        </a:rPr>
                        <a:t>贡献的投资收益</a:t>
                      </a:r>
                      <a:endParaRPr lang="zh-TW" altLang="zh-TW" sz="1400" b="1" kern="1200" dirty="0" smtClean="0">
                        <a:solidFill>
                          <a:schemeClr val="lt1"/>
                        </a:solidFill>
                        <a:latin typeface="宋体" pitchFamily="2" charset="-122"/>
                        <a:ea typeface="宋体" pitchFamily="2" charset="-122"/>
                        <a:cs typeface="+mn-cs"/>
                      </a:endParaRPr>
                    </a:p>
                    <a:p>
                      <a:r>
                        <a:rPr lang="en-US" altLang="zh-CN" sz="1400" b="1" kern="1200" dirty="0" smtClean="0">
                          <a:solidFill>
                            <a:schemeClr val="lt1"/>
                          </a:solidFill>
                          <a:latin typeface="宋体" pitchFamily="2" charset="-122"/>
                          <a:ea typeface="宋体" pitchFamily="2" charset="-122"/>
                          <a:cs typeface="+mn-cs"/>
                        </a:rPr>
                        <a:t>  </a:t>
                      </a:r>
                      <a:r>
                        <a:rPr lang="zh-CN" altLang="zh-TW" sz="1400" b="1" kern="1200" dirty="0" smtClean="0">
                          <a:solidFill>
                            <a:schemeClr val="lt1"/>
                          </a:solidFill>
                          <a:latin typeface="宋体" pitchFamily="2" charset="-122"/>
                          <a:ea typeface="宋体" pitchFamily="2" charset="-122"/>
                          <a:cs typeface="+mn-cs"/>
                        </a:rPr>
                        <a:t>人民币千元</a:t>
                      </a:r>
                      <a:endParaRPr lang="en-US" altLang="zh-CN" sz="1050" b="1" i="0" kern="1200" noProof="0" dirty="0" smtClean="0">
                        <a:solidFill>
                          <a:schemeClr val="bg1"/>
                        </a:solidFill>
                        <a:latin typeface="宋体" pitchFamily="2" charset="-122"/>
                        <a:ea typeface="宋体" pitchFamily="2" charset="-122"/>
                        <a:cs typeface="+mn-cs"/>
                      </a:endParaRPr>
                    </a:p>
                  </a:txBody>
                  <a:tcPr marL="96257" marR="96257" marT="48129" marB="48129"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278ED0"/>
                    </a:solidFill>
                  </a:tcPr>
                </a:tc>
                <a:tc>
                  <a:txBody>
                    <a:bodyPr/>
                    <a:lstStyle/>
                    <a:p>
                      <a:r>
                        <a:rPr lang="zh-CN" altLang="zh-TW" sz="1400" b="1" kern="1200" dirty="0" smtClean="0">
                          <a:solidFill>
                            <a:schemeClr val="lt1"/>
                          </a:solidFill>
                          <a:latin typeface="宋体" pitchFamily="2" charset="-122"/>
                          <a:ea typeface="宋体" pitchFamily="2" charset="-122"/>
                          <a:cs typeface="+mn-cs"/>
                        </a:rPr>
                        <a:t>占本公司净利润的比重</a:t>
                      </a:r>
                      <a:endParaRPr lang="zh-TW" altLang="zh-TW" sz="1400" b="1" kern="1200" dirty="0" smtClean="0">
                        <a:solidFill>
                          <a:schemeClr val="lt1"/>
                        </a:solidFill>
                        <a:latin typeface="宋体" pitchFamily="2" charset="-122"/>
                        <a:ea typeface="宋体" pitchFamily="2" charset="-122"/>
                        <a:cs typeface="+mn-cs"/>
                      </a:endParaRPr>
                    </a:p>
                    <a:p>
                      <a:r>
                        <a:rPr lang="zh-CN" altLang="zh-TW" sz="1400" b="1" kern="1200" dirty="0" smtClean="0">
                          <a:solidFill>
                            <a:schemeClr val="lt1"/>
                          </a:solidFill>
                          <a:latin typeface="宋体" pitchFamily="2" charset="-122"/>
                          <a:ea typeface="宋体" pitchFamily="2" charset="-122"/>
                          <a:cs typeface="+mn-cs"/>
                        </a:rPr>
                        <a:t>％</a:t>
                      </a:r>
                      <a:endParaRPr lang="zh-TW" altLang="en-US" sz="1050" b="1" i="0" kern="1200" noProof="0" dirty="0">
                        <a:solidFill>
                          <a:schemeClr val="bg1"/>
                        </a:solidFill>
                        <a:latin typeface="宋体" pitchFamily="2" charset="-122"/>
                        <a:ea typeface="宋体" pitchFamily="2" charset="-122"/>
                        <a:cs typeface="+mn-cs"/>
                      </a:endParaRPr>
                    </a:p>
                  </a:txBody>
                  <a:tcPr marL="96257" marR="96257" marT="48129" marB="48129" anchor="ctr">
                    <a:lnT w="12700" cap="flat" cmpd="sng" algn="ctr">
                      <a:solidFill>
                        <a:schemeClr val="bg1"/>
                      </a:solidFill>
                      <a:prstDash val="solid"/>
                      <a:round/>
                      <a:headEnd type="none" w="med" len="med"/>
                      <a:tailEnd type="none" w="med" len="med"/>
                    </a:lnT>
                    <a:solidFill>
                      <a:srgbClr val="278ED0"/>
                    </a:solidFill>
                  </a:tcPr>
                </a:tc>
                <a:tc>
                  <a:txBody>
                    <a:bodyPr/>
                    <a:lstStyle/>
                    <a:p>
                      <a:pPr algn="ctr">
                        <a:spcAft>
                          <a:spcPts val="0"/>
                        </a:spcAft>
                      </a:pPr>
                      <a:r>
                        <a:rPr lang="zh-CN" altLang="zh-TW" sz="1400" b="1" kern="1200" dirty="0" smtClean="0">
                          <a:solidFill>
                            <a:schemeClr val="lt1"/>
                          </a:solidFill>
                          <a:latin typeface="宋体" pitchFamily="2" charset="-122"/>
                          <a:ea typeface="宋体" pitchFamily="2" charset="-122"/>
                          <a:cs typeface="+mn-cs"/>
                        </a:rPr>
                        <a:t>同比增减</a:t>
                      </a:r>
                      <a:endParaRPr lang="zh-TW" altLang="zh-TW" sz="1400" b="1" kern="1200" dirty="0" smtClean="0">
                        <a:solidFill>
                          <a:schemeClr val="lt1"/>
                        </a:solidFill>
                        <a:latin typeface="宋体" pitchFamily="2" charset="-122"/>
                        <a:ea typeface="宋体" pitchFamily="2" charset="-122"/>
                        <a:cs typeface="+mn-cs"/>
                      </a:endParaRPr>
                    </a:p>
                    <a:p>
                      <a:pPr algn="ctr">
                        <a:spcAft>
                          <a:spcPts val="0"/>
                        </a:spcAft>
                      </a:pPr>
                      <a:r>
                        <a:rPr lang="en-US" altLang="zh-TW" sz="1400" b="1" kern="1200" dirty="0" smtClean="0">
                          <a:solidFill>
                            <a:schemeClr val="lt1"/>
                          </a:solidFill>
                          <a:latin typeface="宋体" pitchFamily="2" charset="-122"/>
                          <a:ea typeface="宋体" pitchFamily="2" charset="-122"/>
                          <a:cs typeface="+mn-cs"/>
                        </a:rPr>
                        <a:t>%</a:t>
                      </a:r>
                      <a:endParaRPr lang="zh-TW" altLang="zh-TW" sz="1400" b="1" kern="1200" dirty="0" smtClean="0">
                        <a:solidFill>
                          <a:schemeClr val="lt1"/>
                        </a:solidFill>
                        <a:latin typeface="宋体" pitchFamily="2" charset="-122"/>
                        <a:ea typeface="宋体" pitchFamily="2" charset="-122"/>
                        <a:cs typeface="+mn-cs"/>
                      </a:endParaRPr>
                    </a:p>
                  </a:txBody>
                  <a:tcPr marL="68580" marR="6858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278ED0"/>
                    </a:solidFill>
                  </a:tcPr>
                </a:tc>
              </a:tr>
              <a:tr h="527228">
                <a:tc>
                  <a:txBody>
                    <a:bodyPr/>
                    <a:lstStyle/>
                    <a:p>
                      <a:pPr algn="ctr">
                        <a:spcAft>
                          <a:spcPts val="0"/>
                        </a:spcAft>
                      </a:pPr>
                      <a:r>
                        <a:rPr lang="zh-CN" sz="1200" kern="100">
                          <a:latin typeface="宋体" pitchFamily="2" charset="-122"/>
                          <a:ea typeface="宋体" pitchFamily="2" charset="-122"/>
                        </a:rPr>
                        <a:t>苏州苏嘉杭高速公路有限责任公司</a:t>
                      </a:r>
                      <a:endParaRPr lang="zh-TW" sz="1600" kern="100">
                        <a:latin typeface="宋体" pitchFamily="2" charset="-122"/>
                        <a:ea typeface="宋体" pitchFamily="2" charset="-122"/>
                      </a:endParaRPr>
                    </a:p>
                  </a:txBody>
                  <a:tcPr marL="68580" marR="68580" marT="0" marB="0" anchor="ctr">
                    <a:solidFill>
                      <a:srgbClr val="D9EDF3"/>
                    </a:solidFill>
                  </a:tcPr>
                </a:tc>
                <a:tc>
                  <a:txBody>
                    <a:bodyPr/>
                    <a:lstStyle/>
                    <a:p>
                      <a:pPr algn="ctr">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33.33%</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300" b="0" i="0" kern="1200" dirty="0" err="1" smtClean="0">
                          <a:solidFill>
                            <a:schemeClr val="tx1"/>
                          </a:solidFill>
                          <a:latin typeface="宋体" pitchFamily="2" charset="-122"/>
                          <a:ea typeface="宋体" pitchFamily="2" charset="-122"/>
                          <a:cs typeface="Arial" pitchFamily="34" charset="0"/>
                        </a:rPr>
                        <a:t>275,215</a:t>
                      </a:r>
                      <a:endParaRPr lang="zh-TW" altLang="zh-CN" sz="1300" b="0" i="0" kern="1200" dirty="0" err="1" smtClean="0">
                        <a:solidFill>
                          <a:schemeClr val="tx1"/>
                        </a:solidFill>
                        <a:latin typeface="宋体" pitchFamily="2" charset="-122"/>
                        <a:ea typeface="宋体" pitchFamily="2" charset="-122"/>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300" b="0" i="0" kern="1200" dirty="0" err="1" smtClean="0">
                          <a:solidFill>
                            <a:schemeClr val="tx1"/>
                          </a:solidFill>
                          <a:latin typeface="宋体" pitchFamily="2" charset="-122"/>
                          <a:ea typeface="宋体" pitchFamily="2" charset="-122"/>
                          <a:cs typeface="Arial" pitchFamily="34" charset="0"/>
                        </a:rPr>
                        <a:t>91,652</a:t>
                      </a:r>
                      <a:endParaRPr lang="zh-TW" altLang="zh-CN" sz="1300" b="0" i="0" kern="1200" dirty="0" err="1" smtClean="0">
                        <a:solidFill>
                          <a:schemeClr val="tx1"/>
                        </a:solidFill>
                        <a:latin typeface="宋体" pitchFamily="2" charset="-122"/>
                        <a:ea typeface="宋体" pitchFamily="2" charset="-122"/>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3.30%</a:t>
                      </a:r>
                      <a:endParaRPr lang="zh-TW" altLang="zh-CN" sz="1300" b="0" i="0" kern="1200" dirty="0" err="1" smtClean="0">
                        <a:solidFill>
                          <a:schemeClr val="tx1"/>
                        </a:solidFill>
                        <a:latin typeface="宋体" pitchFamily="2" charset="-122"/>
                        <a:ea typeface="宋体" pitchFamily="2" charset="-122"/>
                        <a:cs typeface="Arial" pitchFamily="34"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35.60</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r>
              <a:tr h="583191">
                <a:tc>
                  <a:txBody>
                    <a:bodyPr/>
                    <a:lstStyle/>
                    <a:p>
                      <a:pPr algn="ctr">
                        <a:spcAft>
                          <a:spcPts val="0"/>
                        </a:spcAft>
                      </a:pPr>
                      <a:r>
                        <a:rPr lang="zh-CN" sz="1200" kern="100" dirty="0">
                          <a:latin typeface="宋体" pitchFamily="2" charset="-122"/>
                          <a:ea typeface="宋体" pitchFamily="2" charset="-122"/>
                        </a:rPr>
                        <a:t>江苏快鹿汽车运输股份有限公司</a:t>
                      </a:r>
                      <a:endParaRPr lang="zh-TW" sz="1600" kern="100" dirty="0">
                        <a:latin typeface="宋体" pitchFamily="2" charset="-122"/>
                        <a:ea typeface="宋体" pitchFamily="2" charset="-122"/>
                      </a:endParaRPr>
                    </a:p>
                  </a:txBody>
                  <a:tcPr marL="68580" marR="68580" marT="0" marB="0" anchor="ctr">
                    <a:solidFill>
                      <a:srgbClr val="D9EDF3"/>
                    </a:solidFill>
                  </a:tcPr>
                </a:tc>
                <a:tc>
                  <a:txBody>
                    <a:bodyPr/>
                    <a:lstStyle/>
                    <a:p>
                      <a:pPr algn="ctr">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33.2%</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-4,773</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300" b="0" i="0" kern="1200" dirty="0" err="1" smtClean="0">
                          <a:solidFill>
                            <a:schemeClr val="tx1"/>
                          </a:solidFill>
                          <a:latin typeface="宋体" pitchFamily="2" charset="-122"/>
                          <a:ea typeface="宋体" pitchFamily="2" charset="-122"/>
                          <a:cs typeface="Arial" pitchFamily="34" charset="0"/>
                        </a:rPr>
                        <a:t>-3,217</a:t>
                      </a:r>
                      <a:endParaRPr lang="zh-TW" altLang="zh-CN" sz="1300" b="0" i="0" kern="1200" dirty="0" err="1" smtClean="0">
                        <a:solidFill>
                          <a:schemeClr val="tx1"/>
                        </a:solidFill>
                        <a:latin typeface="宋体" pitchFamily="2" charset="-122"/>
                        <a:ea typeface="宋体" pitchFamily="2" charset="-122"/>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300" b="0" i="0" kern="1200" dirty="0" err="1" smtClean="0">
                          <a:solidFill>
                            <a:schemeClr val="tx1"/>
                          </a:solidFill>
                          <a:latin typeface="宋体" pitchFamily="2" charset="-122"/>
                          <a:ea typeface="宋体" pitchFamily="2" charset="-122"/>
                          <a:cs typeface="Arial" pitchFamily="34" charset="0"/>
                        </a:rPr>
                        <a:t>-</a:t>
                      </a:r>
                      <a:endParaRPr lang="zh-TW" altLang="zh-CN" sz="1300" b="0" i="0" kern="1200" dirty="0" err="1" smtClean="0">
                        <a:solidFill>
                          <a:schemeClr val="tx1"/>
                        </a:solidFill>
                        <a:latin typeface="宋体" pitchFamily="2" charset="-122"/>
                        <a:ea typeface="宋体" pitchFamily="2" charset="-122"/>
                        <a:cs typeface="Arial" pitchFamily="34"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-9.90</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r>
              <a:tr h="483849">
                <a:tc>
                  <a:txBody>
                    <a:bodyPr/>
                    <a:lstStyle/>
                    <a:p>
                      <a:pPr algn="ctr">
                        <a:spcAft>
                          <a:spcPts val="0"/>
                        </a:spcAft>
                      </a:pPr>
                      <a:r>
                        <a:rPr lang="zh-CN" sz="1200" kern="100" dirty="0">
                          <a:latin typeface="宋体" pitchFamily="2" charset="-122"/>
                          <a:ea typeface="宋体" pitchFamily="2" charset="-122"/>
                        </a:rPr>
                        <a:t>江苏扬子大桥股份有限公司</a:t>
                      </a:r>
                      <a:endParaRPr lang="zh-TW" sz="1600" kern="100" dirty="0">
                        <a:latin typeface="宋体" pitchFamily="2" charset="-122"/>
                        <a:ea typeface="宋体" pitchFamily="2" charset="-122"/>
                      </a:endParaRPr>
                    </a:p>
                  </a:txBody>
                  <a:tcPr marL="68580" marR="68580" marT="0" marB="0" anchor="ctr">
                    <a:solidFill>
                      <a:srgbClr val="D9EDF3"/>
                    </a:solidFill>
                  </a:tcPr>
                </a:tc>
                <a:tc>
                  <a:txBody>
                    <a:bodyPr/>
                    <a:lstStyle/>
                    <a:p>
                      <a:pPr algn="ctr">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26.66%</a:t>
                      </a:r>
                      <a:endParaRPr lang="zh-TW" altLang="zh-CN" sz="1300" b="0" i="0" kern="1200" dirty="0" err="1" smtClean="0">
                        <a:solidFill>
                          <a:schemeClr val="tx1"/>
                        </a:solidFill>
                        <a:latin typeface="宋体" pitchFamily="2" charset="-122"/>
                        <a:ea typeface="宋体" pitchFamily="2" charset="-122"/>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277,377</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lnSpc>
                          <a:spcPct val="150000"/>
                        </a:lnSpc>
                        <a:spcAft>
                          <a:spcPts val="0"/>
                        </a:spcAft>
                      </a:pPr>
                      <a:r>
                        <a:rPr lang="en-US" altLang="zh-CN" sz="1300" b="0" i="0" kern="1200" dirty="0" err="1" smtClean="0">
                          <a:solidFill>
                            <a:schemeClr val="tx1"/>
                          </a:solidFill>
                          <a:latin typeface="宋体" pitchFamily="2" charset="-122"/>
                          <a:ea typeface="宋体" pitchFamily="2" charset="-122"/>
                          <a:cs typeface="Arial" pitchFamily="34" charset="0"/>
                        </a:rPr>
                        <a:t>73,949</a:t>
                      </a:r>
                      <a:endParaRPr lang="zh-TW" altLang="zh-CN" sz="1300" b="0" i="0" kern="1200" dirty="0" err="1" smtClean="0">
                        <a:solidFill>
                          <a:schemeClr val="tx1"/>
                        </a:solidFill>
                        <a:latin typeface="宋体" pitchFamily="2" charset="-122"/>
                        <a:ea typeface="宋体" pitchFamily="2" charset="-122"/>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2.66%</a:t>
                      </a:r>
                      <a:endParaRPr lang="zh-TW" altLang="zh-CN" sz="1300" b="0" i="0" kern="1200" dirty="0" err="1" smtClean="0">
                        <a:solidFill>
                          <a:schemeClr val="tx1"/>
                        </a:solidFill>
                        <a:latin typeface="宋体" pitchFamily="2" charset="-122"/>
                        <a:ea typeface="宋体" pitchFamily="2" charset="-122"/>
                        <a:cs typeface="Arial" pitchFamily="34"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54.02</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r>
              <a:tr h="554910">
                <a:tc>
                  <a:txBody>
                    <a:bodyPr/>
                    <a:lstStyle/>
                    <a:p>
                      <a:pPr algn="ctr">
                        <a:spcAft>
                          <a:spcPts val="0"/>
                        </a:spcAft>
                      </a:pPr>
                      <a:r>
                        <a:rPr lang="zh-CN" sz="1200" kern="100" dirty="0">
                          <a:latin typeface="宋体" pitchFamily="2" charset="-122"/>
                          <a:ea typeface="宋体" pitchFamily="2" charset="-122"/>
                        </a:rPr>
                        <a:t>江苏沿江高速公路有限公司</a:t>
                      </a:r>
                      <a:endParaRPr lang="zh-TW" sz="1600" kern="100" dirty="0">
                        <a:latin typeface="宋体" pitchFamily="2" charset="-122"/>
                        <a:ea typeface="宋体" pitchFamily="2" charset="-122"/>
                      </a:endParaRPr>
                    </a:p>
                  </a:txBody>
                  <a:tcPr marL="68580" marR="68580" marT="0" marB="0" anchor="ctr">
                    <a:solidFill>
                      <a:srgbClr val="D9EDF3"/>
                    </a:solidFill>
                  </a:tcPr>
                </a:tc>
                <a:tc>
                  <a:txBody>
                    <a:bodyPr/>
                    <a:lstStyle/>
                    <a:p>
                      <a:pPr algn="ctr">
                        <a:spcAft>
                          <a:spcPts val="0"/>
                        </a:spcAft>
                      </a:pPr>
                      <a:r>
                        <a:rPr lang="en-US" altLang="zh-CN" sz="1300" b="0" i="0" kern="1200" smtClean="0">
                          <a:solidFill>
                            <a:schemeClr val="tx1"/>
                          </a:solidFill>
                          <a:latin typeface="宋体" pitchFamily="2" charset="-122"/>
                          <a:ea typeface="宋体" pitchFamily="2" charset="-122"/>
                          <a:cs typeface="Arial" pitchFamily="34" charset="0"/>
                        </a:rPr>
                        <a:t>29.81%</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327,375</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106,975</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3.85%</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50000"/>
                        </a:lnSpc>
                        <a:spcAft>
                          <a:spcPts val="0"/>
                        </a:spcAft>
                      </a:pPr>
                      <a:r>
                        <a:rPr lang="en-US" altLang="zh-CN" sz="1300" b="0" i="0" kern="1200" dirty="0" smtClean="0">
                          <a:solidFill>
                            <a:schemeClr val="tx1"/>
                          </a:solidFill>
                          <a:latin typeface="宋体" pitchFamily="2" charset="-122"/>
                          <a:ea typeface="宋体" pitchFamily="2" charset="-122"/>
                          <a:cs typeface="Arial" pitchFamily="34" charset="0"/>
                        </a:rPr>
                        <a:t>405.18</a:t>
                      </a:r>
                      <a:endParaRPr lang="zh-TW" altLang="zh-CN" sz="1300" b="0" i="0" kern="1200" dirty="0" smtClean="0">
                        <a:solidFill>
                          <a:schemeClr val="tx1"/>
                        </a:solidFill>
                        <a:latin typeface="宋体" pitchFamily="2" charset="-122"/>
                        <a:ea typeface="宋体" pitchFamily="2" charset="-122"/>
                        <a:cs typeface="Arial" pitchFamily="34" charset="0"/>
                      </a:endParaRPr>
                    </a:p>
                  </a:txBody>
                  <a:tcPr marL="68580" marR="68580" marT="0" marB="0" anchor="ctr">
                    <a:lnR w="12700" cap="flat" cmpd="sng" algn="ctr">
                      <a:solidFill>
                        <a:schemeClr val="bg1"/>
                      </a:solidFill>
                      <a:prstDash val="solid"/>
                      <a:round/>
                      <a:headEnd type="none" w="med" len="med"/>
                      <a:tailEnd type="none" w="med" len="med"/>
                    </a:lnR>
                    <a:solidFill>
                      <a:schemeClr val="bg1">
                        <a:lumMod val="95000"/>
                      </a:schemeClr>
                    </a:solidFill>
                  </a:tcPr>
                </a:tc>
              </a:tr>
              <a:tr h="757933">
                <a:tc grid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300" b="1" i="0" kern="1200" dirty="0" smtClean="0">
                          <a:solidFill>
                            <a:schemeClr val="bg1"/>
                          </a:solidFill>
                          <a:latin typeface="宋体" pitchFamily="2" charset="-122"/>
                          <a:ea typeface="宋体" pitchFamily="2" charset="-122"/>
                          <a:cs typeface="Arial" pitchFamily="34" charset="0"/>
                        </a:rPr>
                        <a:t>2013</a:t>
                      </a:r>
                      <a:r>
                        <a:rPr lang="zh-CN" altLang="zh-TW" sz="1300" b="1" i="0" kern="1200" dirty="0" smtClean="0">
                          <a:solidFill>
                            <a:schemeClr val="bg1"/>
                          </a:solidFill>
                          <a:latin typeface="宋体" pitchFamily="2" charset="-122"/>
                          <a:ea typeface="宋体" pitchFamily="2" charset="-122"/>
                          <a:cs typeface="Arial" pitchFamily="34" charset="0"/>
                        </a:rPr>
                        <a:t>年本集团实现投资收益约人民币</a:t>
                      </a:r>
                      <a:r>
                        <a:rPr lang="en-US" altLang="zh-TW" sz="1300" b="1" i="0" kern="1200" dirty="0" smtClean="0">
                          <a:solidFill>
                            <a:schemeClr val="bg1"/>
                          </a:solidFill>
                          <a:latin typeface="宋体" pitchFamily="2" charset="-122"/>
                          <a:ea typeface="宋体" pitchFamily="2" charset="-122"/>
                          <a:cs typeface="Arial" pitchFamily="34" charset="0"/>
                        </a:rPr>
                        <a:t>3.15</a:t>
                      </a:r>
                      <a:r>
                        <a:rPr lang="zh-CN" altLang="zh-TW" sz="1300" b="1" i="0" kern="1200" dirty="0" smtClean="0">
                          <a:solidFill>
                            <a:schemeClr val="bg1"/>
                          </a:solidFill>
                          <a:latin typeface="宋体" pitchFamily="2" charset="-122"/>
                          <a:ea typeface="宋体" pitchFamily="2" charset="-122"/>
                          <a:cs typeface="Arial" pitchFamily="34" charset="0"/>
                        </a:rPr>
                        <a:t>亿元，增幅约</a:t>
                      </a:r>
                      <a:r>
                        <a:rPr lang="en-US" altLang="zh-TW" sz="1300" b="1" i="0" kern="1200" dirty="0" smtClean="0">
                          <a:solidFill>
                            <a:schemeClr val="bg1"/>
                          </a:solidFill>
                          <a:latin typeface="宋体" pitchFamily="2" charset="-122"/>
                          <a:ea typeface="宋体" pitchFamily="2" charset="-122"/>
                          <a:cs typeface="Arial" pitchFamily="34" charset="0"/>
                        </a:rPr>
                        <a:t>95.36%</a:t>
                      </a:r>
                      <a:r>
                        <a:rPr lang="zh-CN" altLang="en-US" sz="1300" b="1" i="0" kern="1200" dirty="0" smtClean="0">
                          <a:solidFill>
                            <a:schemeClr val="bg1"/>
                          </a:solidFill>
                          <a:latin typeface="宋体" pitchFamily="2" charset="-122"/>
                          <a:ea typeface="宋体" pitchFamily="2" charset="-122"/>
                          <a:cs typeface="Arial" pitchFamily="34" charset="0"/>
                        </a:rPr>
                        <a:t>。其中</a:t>
                      </a:r>
                      <a:r>
                        <a:rPr lang="zh-CN" altLang="zh-TW" sz="1300" b="1" i="0" kern="1200" dirty="0" smtClean="0">
                          <a:solidFill>
                            <a:schemeClr val="bg1"/>
                          </a:solidFill>
                          <a:latin typeface="宋体" pitchFamily="2" charset="-122"/>
                          <a:ea typeface="宋体" pitchFamily="2" charset="-122"/>
                          <a:cs typeface="Arial" pitchFamily="34" charset="0"/>
                        </a:rPr>
                        <a:t>本年度公司参股的各联营公司贡献投资收益约人民币</a:t>
                      </a:r>
                      <a:r>
                        <a:rPr lang="en-US" altLang="zh-TW" sz="1300" b="1" i="0" kern="1200" dirty="0" smtClean="0">
                          <a:solidFill>
                            <a:schemeClr val="bg1"/>
                          </a:solidFill>
                          <a:latin typeface="宋体" pitchFamily="2" charset="-122"/>
                          <a:ea typeface="宋体" pitchFamily="2" charset="-122"/>
                          <a:cs typeface="Arial" pitchFamily="34" charset="0"/>
                        </a:rPr>
                        <a:t>265,462</a:t>
                      </a:r>
                      <a:r>
                        <a:rPr lang="zh-CN" altLang="zh-TW" sz="1300" b="1" i="0" kern="1200" dirty="0" smtClean="0">
                          <a:solidFill>
                            <a:schemeClr val="bg1"/>
                          </a:solidFill>
                          <a:latin typeface="宋体" pitchFamily="2" charset="-122"/>
                          <a:ea typeface="宋体" pitchFamily="2" charset="-122"/>
                          <a:cs typeface="Arial" pitchFamily="34" charset="0"/>
                        </a:rPr>
                        <a:t>千元，占本集团净利润的</a:t>
                      </a:r>
                      <a:r>
                        <a:rPr lang="en-US" altLang="zh-TW" sz="1300" b="1" i="0" kern="1200" dirty="0" smtClean="0">
                          <a:solidFill>
                            <a:schemeClr val="bg1"/>
                          </a:solidFill>
                          <a:latin typeface="宋体" pitchFamily="2" charset="-122"/>
                          <a:ea typeface="宋体" pitchFamily="2" charset="-122"/>
                          <a:cs typeface="Arial" pitchFamily="34" charset="0"/>
                        </a:rPr>
                        <a:t>9.56</a:t>
                      </a:r>
                      <a:r>
                        <a:rPr lang="zh-CN" altLang="zh-TW" sz="1300" b="1" i="0" kern="1200" dirty="0" smtClean="0">
                          <a:solidFill>
                            <a:schemeClr val="bg1"/>
                          </a:solidFill>
                          <a:latin typeface="宋体" pitchFamily="2" charset="-122"/>
                          <a:ea typeface="宋体" pitchFamily="2" charset="-122"/>
                          <a:cs typeface="Arial" pitchFamily="34" charset="0"/>
                        </a:rPr>
                        <a:t>％，比</a:t>
                      </a:r>
                      <a:r>
                        <a:rPr lang="en-US" altLang="zh-TW" sz="1300" b="1" i="0" kern="1200" dirty="0" smtClean="0">
                          <a:solidFill>
                            <a:schemeClr val="bg1"/>
                          </a:solidFill>
                          <a:latin typeface="宋体" pitchFamily="2" charset="-122"/>
                          <a:ea typeface="宋体" pitchFamily="2" charset="-122"/>
                          <a:cs typeface="Arial" pitchFamily="34" charset="0"/>
                        </a:rPr>
                        <a:t>2012</a:t>
                      </a:r>
                      <a:r>
                        <a:rPr lang="zh-CN" altLang="zh-TW" sz="1300" b="1" i="0" kern="1200" dirty="0" smtClean="0">
                          <a:solidFill>
                            <a:schemeClr val="bg1"/>
                          </a:solidFill>
                          <a:latin typeface="宋体" pitchFamily="2" charset="-122"/>
                          <a:ea typeface="宋体" pitchFamily="2" charset="-122"/>
                          <a:cs typeface="Arial" pitchFamily="34" charset="0"/>
                        </a:rPr>
                        <a:t>年度增长</a:t>
                      </a:r>
                      <a:r>
                        <a:rPr lang="en-US" altLang="zh-TW" sz="1300" b="1" i="0" kern="1200" dirty="0" smtClean="0">
                          <a:solidFill>
                            <a:schemeClr val="bg1"/>
                          </a:solidFill>
                          <a:latin typeface="宋体" pitchFamily="2" charset="-122"/>
                          <a:ea typeface="宋体" pitchFamily="2" charset="-122"/>
                          <a:cs typeface="Arial" pitchFamily="34" charset="0"/>
                        </a:rPr>
                        <a:t>99.28</a:t>
                      </a:r>
                      <a:r>
                        <a:rPr lang="zh-CN" altLang="zh-TW" sz="1300" b="1" i="0" kern="1200" dirty="0" smtClean="0">
                          <a:solidFill>
                            <a:schemeClr val="bg1"/>
                          </a:solidFill>
                          <a:latin typeface="宋体" pitchFamily="2" charset="-122"/>
                          <a:ea typeface="宋体" pitchFamily="2" charset="-122"/>
                          <a:cs typeface="Arial" pitchFamily="34" charset="0"/>
                        </a:rPr>
                        <a:t>％。</a:t>
                      </a:r>
                      <a:endParaRPr lang="zh-TW" altLang="en-US" sz="1300" b="1" i="0" kern="1200" dirty="0">
                        <a:solidFill>
                          <a:schemeClr val="bg1"/>
                        </a:solidFill>
                        <a:latin typeface="宋体" pitchFamily="2" charset="-122"/>
                        <a:ea typeface="宋体" pitchFamily="2" charset="-122"/>
                        <a:cs typeface="Arial" pitchFamily="34" charset="0"/>
                      </a:endParaRPr>
                    </a:p>
                  </a:txBody>
                  <a:tcPr marL="96257" marR="96257" marT="48129" marB="48129" anchor="ctr">
                    <a:lnR w="12700" cap="flat" cmpd="sng" algn="ctr">
                      <a:solidFill>
                        <a:schemeClr val="bg1"/>
                      </a:solidFill>
                      <a:prstDash val="solid"/>
                      <a:round/>
                      <a:headEnd type="none" w="med" len="med"/>
                      <a:tailEnd type="none" w="med" len="med"/>
                    </a:lnR>
                    <a:solidFill>
                      <a:srgbClr val="278ED0"/>
                    </a:solidFill>
                  </a:tcPr>
                </a:tc>
                <a:tc hMerge="1">
                  <a:txBody>
                    <a:bodyPr/>
                    <a:lstStyle/>
                    <a:p>
                      <a:pPr algn="ctr"/>
                      <a:endParaRPr lang="zh-TW" altLang="en-US" sz="1100" b="1" dirty="0">
                        <a:solidFill>
                          <a:schemeClr val="tx1"/>
                        </a:solidFill>
                        <a:latin typeface="微軟正黑體" pitchFamily="34" charset="-120"/>
                        <a:ea typeface="微軟正黑體" pitchFamily="34" charset="-120"/>
                        <a:cs typeface="Arial" pitchFamily="34" charset="0"/>
                      </a:endParaRPr>
                    </a:p>
                  </a:txBody>
                  <a:tcPr anchor="ctr">
                    <a:lnR w="12700" cap="flat" cmpd="sng" algn="ctr">
                      <a:solidFill>
                        <a:schemeClr val="bg1"/>
                      </a:solidFill>
                      <a:prstDash val="solid"/>
                      <a:round/>
                      <a:headEnd type="none" w="med" len="med"/>
                      <a:tailEnd type="none" w="med" len="med"/>
                    </a:lnR>
                    <a:solidFill>
                      <a:schemeClr val="accent5">
                        <a:lumMod val="75000"/>
                      </a:schemeClr>
                    </a:solidFill>
                  </a:tcPr>
                </a:tc>
                <a:tc hMerge="1">
                  <a:txBody>
                    <a:bodyPr/>
                    <a:lstStyle/>
                    <a:p>
                      <a:pPr algn="ctr"/>
                      <a:endParaRPr lang="zh-TW" altLang="en-US" sz="1100" dirty="0">
                        <a:solidFill>
                          <a:schemeClr val="tx1"/>
                        </a:solidFill>
                        <a:latin typeface="微軟正黑體" pitchFamily="34" charset="-120"/>
                        <a:ea typeface="微軟正黑體" pitchFamily="34" charset="-120"/>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5">
                        <a:lumMod val="75000"/>
                      </a:schemeClr>
                    </a:solidFill>
                  </a:tcPr>
                </a:tc>
                <a:tc hMerge="1">
                  <a:txBody>
                    <a:bodyPr/>
                    <a:lstStyle/>
                    <a:p>
                      <a:pPr algn="ctr"/>
                      <a:endParaRPr lang="zh-TW" altLang="en-US" sz="1100" b="1" dirty="0">
                        <a:solidFill>
                          <a:schemeClr val="tx1"/>
                        </a:solidFill>
                        <a:latin typeface="微軟正黑體" pitchFamily="34" charset="-120"/>
                        <a:ea typeface="微軟正黑體" pitchFamily="34" charset="-120"/>
                        <a:cs typeface="Arial" pitchFamily="34" charset="0"/>
                      </a:endParaRPr>
                    </a:p>
                  </a:txBody>
                  <a:tcPr anchor="ctr">
                    <a:lnL w="12700" cap="flat" cmpd="sng" algn="ctr">
                      <a:solidFill>
                        <a:schemeClr val="bg1"/>
                      </a:solidFill>
                      <a:prstDash val="solid"/>
                      <a:round/>
                      <a:headEnd type="none" w="med" len="med"/>
                      <a:tailEnd type="none" w="med" len="med"/>
                    </a:lnL>
                    <a:solidFill>
                      <a:schemeClr val="accent5">
                        <a:lumMod val="75000"/>
                      </a:schemeClr>
                    </a:solidFill>
                  </a:tcPr>
                </a:tc>
                <a:tc hMerge="1">
                  <a:txBody>
                    <a:bodyPr/>
                    <a:lstStyle/>
                    <a:p>
                      <a:pPr algn="ctr"/>
                      <a:endParaRPr lang="zh-TW" altLang="en-US" sz="1100" b="1" dirty="0">
                        <a:solidFill>
                          <a:schemeClr val="tx1"/>
                        </a:solidFill>
                        <a:latin typeface="微軟正黑體" pitchFamily="34" charset="-120"/>
                        <a:ea typeface="微軟正黑體" pitchFamily="34" charset="-120"/>
                        <a:cs typeface="Arial" pitchFamily="34" charset="0"/>
                      </a:endParaRPr>
                    </a:p>
                  </a:txBody>
                  <a:tcPr anchor="ctr">
                    <a:lnR w="12700" cap="flat" cmpd="sng" algn="ctr">
                      <a:solidFill>
                        <a:schemeClr val="bg1"/>
                      </a:solidFill>
                      <a:prstDash val="solid"/>
                      <a:round/>
                      <a:headEnd type="none" w="med" len="med"/>
                      <a:tailEnd type="none" w="med" len="med"/>
                    </a:lnR>
                    <a:solidFill>
                      <a:schemeClr val="accent5">
                        <a:lumMod val="75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sz="1300" b="1" i="0" kern="1200" dirty="0">
                        <a:solidFill>
                          <a:schemeClr val="bg1"/>
                        </a:solidFill>
                        <a:latin typeface="微軟正黑體" pitchFamily="34" charset="-120"/>
                        <a:ea typeface="微軟正黑體" pitchFamily="34" charset="-120"/>
                        <a:cs typeface="Arial" pitchFamily="34" charset="0"/>
                      </a:endParaRPr>
                    </a:p>
                  </a:txBody>
                  <a:tcPr marL="96257" marR="96257" marT="48129" marB="48129" anchor="ctr">
                    <a:lnR w="12700" cap="flat" cmpd="sng" algn="ctr">
                      <a:solidFill>
                        <a:schemeClr val="bg1"/>
                      </a:solidFill>
                      <a:prstDash val="solid"/>
                      <a:round/>
                      <a:headEnd type="none" w="med" len="med"/>
                      <a:tailEnd type="none" w="med" len="med"/>
                    </a:lnR>
                    <a:solidFill>
                      <a:srgbClr val="278ED0"/>
                    </a:solidFill>
                  </a:tcPr>
                </a:tc>
              </a:tr>
            </a:tbl>
          </a:graphicData>
        </a:graphic>
      </p:graphicFrame>
      <p:sp>
        <p:nvSpPr>
          <p:cNvPr id="8" name="投影片編號版面配置區 7"/>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6705600" cy="646331"/>
          </a:xfrm>
          <a:prstGeom prst="rect">
            <a:avLst/>
          </a:prstGeom>
          <a:noFill/>
        </p:spPr>
        <p:txBody>
          <a:bodyPr wrap="square" rtlCol="0">
            <a:spAutoFit/>
          </a:bodyPr>
          <a:lstStyle/>
          <a:p>
            <a:r>
              <a:rPr lang="zh-CN" altLang="zh-TW" sz="3600" b="1" dirty="0" smtClean="0">
                <a:solidFill>
                  <a:srgbClr val="278ED0"/>
                </a:solidFill>
                <a:effectLst>
                  <a:outerShdw blurRad="60007" dist="200025" dir="15000000" sy="30000" kx="-1800000" algn="bl" rotWithShape="0">
                    <a:prstClr val="black">
                      <a:alpha val="32000"/>
                    </a:prstClr>
                  </a:outerShdw>
                </a:effectLst>
              </a:rPr>
              <a:t>主要融资活动</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aphicFrame>
        <p:nvGraphicFramePr>
          <p:cNvPr id="6" name="表格 5"/>
          <p:cNvGraphicFramePr>
            <a:graphicFrameLocks noGrp="1"/>
          </p:cNvGraphicFramePr>
          <p:nvPr>
            <p:extLst>
              <p:ext uri="{D42A27DB-BD31-4B8C-83A1-F6EECF244321}">
                <p14:modId xmlns:p14="http://schemas.microsoft.com/office/powerpoint/2010/main" val="2552324367"/>
              </p:ext>
            </p:extLst>
          </p:nvPr>
        </p:nvGraphicFramePr>
        <p:xfrm>
          <a:off x="797689" y="1285860"/>
          <a:ext cx="7631963" cy="4620062"/>
        </p:xfrm>
        <a:graphic>
          <a:graphicData uri="http://schemas.openxmlformats.org/drawingml/2006/table">
            <a:tbl>
              <a:tblPr>
                <a:effectLst>
                  <a:outerShdw blurRad="50800" dist="38100" dir="2700000" algn="tl" rotWithShape="0">
                    <a:prstClr val="black">
                      <a:alpha val="40000"/>
                    </a:prstClr>
                  </a:outerShdw>
                </a:effectLst>
              </a:tblPr>
              <a:tblGrid>
                <a:gridCol w="1979963"/>
                <a:gridCol w="1152000"/>
                <a:gridCol w="900000"/>
                <a:gridCol w="900000"/>
                <a:gridCol w="900000"/>
                <a:gridCol w="900000"/>
                <a:gridCol w="900000"/>
              </a:tblGrid>
              <a:tr h="697011">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zh-TW" sz="1200" b="1" kern="1200" dirty="0" smtClean="0">
                          <a:solidFill>
                            <a:schemeClr val="bg1"/>
                          </a:solidFill>
                          <a:latin typeface="+mn-ea"/>
                          <a:ea typeface="+mn-ea"/>
                          <a:cs typeface="+mn-cs"/>
                        </a:rPr>
                        <a:t>融资品种</a:t>
                      </a:r>
                      <a:endParaRPr kumimoji="0" lang="zh-TW" altLang="en-US" sz="1200" b="1" i="0" u="none" strike="noStrike" kern="1200" cap="none" normalizeH="0" baseline="0" dirty="0" smtClean="0">
                        <a:ln>
                          <a:noFill/>
                        </a:ln>
                        <a:solidFill>
                          <a:schemeClr val="bg1"/>
                        </a:solidFill>
                        <a:effectLst/>
                        <a:latin typeface="+mn-ea"/>
                        <a:ea typeface="+mn-ea"/>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algn="ctr">
                        <a:lnSpc>
                          <a:spcPct val="150000"/>
                        </a:lnSpc>
                        <a:spcAft>
                          <a:spcPts val="0"/>
                        </a:spcAft>
                      </a:pPr>
                      <a:r>
                        <a:rPr lang="zh-CN" sz="1200" b="1" kern="100" dirty="0">
                          <a:solidFill>
                            <a:schemeClr val="bg1"/>
                          </a:solidFill>
                          <a:latin typeface="+mn-ea"/>
                          <a:ea typeface="+mn-ea"/>
                          <a:cs typeface="宋体"/>
                        </a:rPr>
                        <a:t>融资日期</a:t>
                      </a:r>
                      <a:endParaRPr lang="zh-TW" sz="1200" b="1" kern="100" dirty="0">
                        <a:solidFill>
                          <a:schemeClr val="bg1"/>
                        </a:solidFill>
                        <a:latin typeface="+mn-ea"/>
                        <a:ea typeface="+mn-ea"/>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algn="ctr">
                        <a:lnSpc>
                          <a:spcPct val="150000"/>
                        </a:lnSpc>
                        <a:spcAft>
                          <a:spcPts val="0"/>
                        </a:spcAft>
                      </a:pPr>
                      <a:r>
                        <a:rPr lang="zh-CN" sz="1200" b="1" kern="100" dirty="0">
                          <a:solidFill>
                            <a:schemeClr val="bg1"/>
                          </a:solidFill>
                          <a:latin typeface="+mn-ea"/>
                          <a:ea typeface="+mn-ea"/>
                          <a:cs typeface="宋体"/>
                        </a:rPr>
                        <a:t>产品期限</a:t>
                      </a:r>
                      <a:endParaRPr lang="zh-TW" sz="1200" b="1" kern="100" dirty="0">
                        <a:solidFill>
                          <a:schemeClr val="bg1"/>
                        </a:solidFill>
                        <a:latin typeface="+mn-ea"/>
                        <a:ea typeface="+mn-ea"/>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algn="ctr">
                        <a:lnSpc>
                          <a:spcPct val="150000"/>
                        </a:lnSpc>
                        <a:spcAft>
                          <a:spcPts val="0"/>
                        </a:spcAft>
                      </a:pPr>
                      <a:r>
                        <a:rPr lang="zh-CN" sz="1200" b="1" kern="100" dirty="0">
                          <a:solidFill>
                            <a:schemeClr val="bg1"/>
                          </a:solidFill>
                          <a:latin typeface="+mn-ea"/>
                          <a:ea typeface="+mn-ea"/>
                          <a:cs typeface="宋体"/>
                        </a:rPr>
                        <a:t>融资金额</a:t>
                      </a:r>
                      <a:endParaRPr lang="zh-TW" sz="1200" b="1" kern="100" dirty="0">
                        <a:solidFill>
                          <a:schemeClr val="bg1"/>
                        </a:solidFill>
                        <a:latin typeface="+mn-ea"/>
                        <a:ea typeface="+mn-ea"/>
                      </a:endParaRPr>
                    </a:p>
                    <a:p>
                      <a:pPr algn="ctr">
                        <a:lnSpc>
                          <a:spcPct val="150000"/>
                        </a:lnSpc>
                        <a:spcAft>
                          <a:spcPts val="0"/>
                        </a:spcAft>
                      </a:pPr>
                      <a:r>
                        <a:rPr lang="zh-CN" sz="1200" b="1" kern="100" dirty="0">
                          <a:solidFill>
                            <a:schemeClr val="bg1"/>
                          </a:solidFill>
                          <a:latin typeface="+mn-ea"/>
                          <a:ea typeface="+mn-ea"/>
                          <a:cs typeface="宋体"/>
                        </a:rPr>
                        <a:t>人民币</a:t>
                      </a:r>
                      <a:endParaRPr lang="zh-TW" sz="1200" b="1" kern="100" dirty="0">
                        <a:solidFill>
                          <a:schemeClr val="bg1"/>
                        </a:solidFill>
                        <a:latin typeface="+mn-ea"/>
                        <a:ea typeface="+mn-ea"/>
                      </a:endParaRPr>
                    </a:p>
                    <a:p>
                      <a:pPr algn="ctr">
                        <a:lnSpc>
                          <a:spcPct val="150000"/>
                        </a:lnSpc>
                        <a:spcAft>
                          <a:spcPts val="0"/>
                        </a:spcAft>
                      </a:pPr>
                      <a:r>
                        <a:rPr lang="zh-CN" sz="1200" b="1" kern="100" dirty="0">
                          <a:solidFill>
                            <a:schemeClr val="bg1"/>
                          </a:solidFill>
                          <a:latin typeface="+mn-ea"/>
                          <a:ea typeface="+mn-ea"/>
                          <a:cs typeface="宋体"/>
                        </a:rPr>
                        <a:t>亿元</a:t>
                      </a:r>
                      <a:endParaRPr lang="zh-TW" sz="1200" b="1" kern="100" dirty="0">
                        <a:solidFill>
                          <a:schemeClr val="bg1"/>
                        </a:solidFill>
                        <a:latin typeface="+mn-ea"/>
                        <a:ea typeface="+mn-ea"/>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algn="ctr">
                        <a:lnSpc>
                          <a:spcPct val="150000"/>
                        </a:lnSpc>
                        <a:spcAft>
                          <a:spcPts val="0"/>
                        </a:spcAft>
                      </a:pPr>
                      <a:r>
                        <a:rPr lang="zh-CN" sz="1200" b="1" kern="100" dirty="0">
                          <a:solidFill>
                            <a:schemeClr val="bg1"/>
                          </a:solidFill>
                          <a:latin typeface="+mn-ea"/>
                          <a:ea typeface="+mn-ea"/>
                          <a:cs typeface="宋体"/>
                        </a:rPr>
                        <a:t>发行</a:t>
                      </a:r>
                      <a:r>
                        <a:rPr lang="zh-CN" sz="1200" b="1" kern="100" dirty="0" smtClean="0">
                          <a:solidFill>
                            <a:schemeClr val="bg1"/>
                          </a:solidFill>
                          <a:latin typeface="+mn-ea"/>
                          <a:ea typeface="+mn-ea"/>
                          <a:cs typeface="宋体"/>
                        </a:rPr>
                        <a:t>利率</a:t>
                      </a:r>
                      <a:endParaRPr lang="en-US" altLang="zh-CN" sz="1200" b="1" kern="100" dirty="0" smtClean="0">
                        <a:solidFill>
                          <a:schemeClr val="bg1"/>
                        </a:solidFill>
                        <a:latin typeface="+mn-ea"/>
                        <a:ea typeface="+mn-ea"/>
                        <a:cs typeface="宋体"/>
                      </a:endParaRPr>
                    </a:p>
                    <a:p>
                      <a:pPr algn="ctr">
                        <a:lnSpc>
                          <a:spcPct val="150000"/>
                        </a:lnSpc>
                        <a:spcAft>
                          <a:spcPts val="0"/>
                        </a:spcAft>
                      </a:pPr>
                      <a:r>
                        <a:rPr lang="zh-CN" sz="1200" b="1" kern="100" dirty="0" smtClean="0">
                          <a:solidFill>
                            <a:schemeClr val="bg1"/>
                          </a:solidFill>
                          <a:latin typeface="+mn-ea"/>
                          <a:ea typeface="+mn-ea"/>
                          <a:cs typeface="宋体"/>
                        </a:rPr>
                        <a:t>％</a:t>
                      </a:r>
                      <a:endParaRPr lang="zh-TW" sz="1200" b="1" kern="100" dirty="0">
                        <a:solidFill>
                          <a:schemeClr val="bg1"/>
                        </a:solidFill>
                        <a:latin typeface="+mn-ea"/>
                        <a:ea typeface="+mn-ea"/>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algn="ctr">
                        <a:lnSpc>
                          <a:spcPct val="150000"/>
                        </a:lnSpc>
                        <a:spcAft>
                          <a:spcPts val="0"/>
                        </a:spcAft>
                      </a:pPr>
                      <a:r>
                        <a:rPr lang="zh-CN" sz="1200" b="1" kern="100" dirty="0">
                          <a:solidFill>
                            <a:schemeClr val="bg1"/>
                          </a:solidFill>
                          <a:latin typeface="+mn-ea"/>
                          <a:ea typeface="+mn-ea"/>
                          <a:cs typeface="宋体"/>
                        </a:rPr>
                        <a:t>当期银行基准利率</a:t>
                      </a:r>
                      <a:endParaRPr lang="zh-TW" sz="1200" b="1" kern="100" dirty="0">
                        <a:solidFill>
                          <a:schemeClr val="bg1"/>
                        </a:solidFill>
                        <a:latin typeface="+mn-ea"/>
                        <a:ea typeface="+mn-ea"/>
                      </a:endParaRPr>
                    </a:p>
                    <a:p>
                      <a:pPr algn="ctr">
                        <a:lnSpc>
                          <a:spcPct val="150000"/>
                        </a:lnSpc>
                        <a:spcAft>
                          <a:spcPts val="0"/>
                        </a:spcAft>
                      </a:pPr>
                      <a:r>
                        <a:rPr lang="zh-CN" sz="1200" b="1" kern="100" dirty="0">
                          <a:solidFill>
                            <a:schemeClr val="bg1"/>
                          </a:solidFill>
                          <a:latin typeface="+mn-ea"/>
                          <a:ea typeface="+mn-ea"/>
                          <a:cs typeface="宋体"/>
                        </a:rPr>
                        <a:t>％</a:t>
                      </a:r>
                      <a:endParaRPr lang="zh-TW" sz="1200" b="1" kern="100" dirty="0">
                        <a:solidFill>
                          <a:schemeClr val="bg1"/>
                        </a:solidFill>
                        <a:latin typeface="+mn-ea"/>
                        <a:ea typeface="+mn-ea"/>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a:txBody>
                    <a:bodyPr/>
                    <a:lstStyle/>
                    <a:p>
                      <a:pPr algn="ctr">
                        <a:lnSpc>
                          <a:spcPct val="150000"/>
                        </a:lnSpc>
                        <a:spcAft>
                          <a:spcPts val="0"/>
                        </a:spcAft>
                      </a:pPr>
                      <a:r>
                        <a:rPr lang="zh-CN" sz="1200" b="1" kern="100" dirty="0">
                          <a:solidFill>
                            <a:schemeClr val="bg1"/>
                          </a:solidFill>
                          <a:latin typeface="+mn-ea"/>
                          <a:ea typeface="+mn-ea"/>
                          <a:cs typeface="宋体"/>
                        </a:rPr>
                        <a:t>融资成本</a:t>
                      </a:r>
                      <a:endParaRPr lang="zh-TW" sz="1200" b="1" kern="100" dirty="0">
                        <a:solidFill>
                          <a:schemeClr val="bg1"/>
                        </a:solidFill>
                        <a:latin typeface="+mn-ea"/>
                        <a:ea typeface="+mn-ea"/>
                      </a:endParaRPr>
                    </a:p>
                    <a:p>
                      <a:pPr algn="ctr">
                        <a:lnSpc>
                          <a:spcPct val="150000"/>
                        </a:lnSpc>
                        <a:spcAft>
                          <a:spcPts val="0"/>
                        </a:spcAft>
                      </a:pPr>
                      <a:r>
                        <a:rPr lang="zh-CN" sz="1200" b="1" kern="100" dirty="0">
                          <a:solidFill>
                            <a:schemeClr val="bg1"/>
                          </a:solidFill>
                          <a:latin typeface="+mn-ea"/>
                          <a:ea typeface="+mn-ea"/>
                          <a:cs typeface="宋体"/>
                        </a:rPr>
                        <a:t>下降幅度</a:t>
                      </a:r>
                      <a:endParaRPr lang="zh-TW" sz="1200" b="1" kern="100" dirty="0">
                        <a:solidFill>
                          <a:schemeClr val="bg1"/>
                        </a:solidFill>
                        <a:latin typeface="+mn-ea"/>
                        <a:ea typeface="+mn-ea"/>
                      </a:endParaRPr>
                    </a:p>
                    <a:p>
                      <a:pPr algn="ctr">
                        <a:lnSpc>
                          <a:spcPct val="150000"/>
                        </a:lnSpc>
                        <a:spcAft>
                          <a:spcPts val="0"/>
                        </a:spcAft>
                      </a:pPr>
                      <a:r>
                        <a:rPr lang="zh-CN" sz="1200" b="1" kern="100" dirty="0">
                          <a:solidFill>
                            <a:schemeClr val="bg1"/>
                          </a:solidFill>
                          <a:latin typeface="+mn-ea"/>
                          <a:ea typeface="+mn-ea"/>
                          <a:cs typeface="宋体"/>
                        </a:rPr>
                        <a:t>％</a:t>
                      </a:r>
                      <a:endParaRPr lang="zh-TW" sz="1200" b="1" kern="100" dirty="0">
                        <a:solidFill>
                          <a:schemeClr val="bg1"/>
                        </a:solidFill>
                        <a:latin typeface="+mn-ea"/>
                        <a:ea typeface="+mn-ea"/>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r>
              <a:tr h="556641">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非公开定向债务融资工具</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algn="ctr" defTabSz="914400" rtl="0" eaLnBrk="1" latinLnBrk="0" hangingPunct="1">
                        <a:lnSpc>
                          <a:spcPct val="150000"/>
                        </a:lnSpc>
                        <a:spcAft>
                          <a:spcPts val="0"/>
                        </a:spcAft>
                      </a:pPr>
                      <a:r>
                        <a:rPr lang="en-US" sz="1200" kern="100" dirty="0" smtClean="0">
                          <a:solidFill>
                            <a:schemeClr val="tx1"/>
                          </a:solidFill>
                          <a:latin typeface="+mn-ea"/>
                          <a:ea typeface="+mn-ea"/>
                          <a:cs typeface="+mn-cs"/>
                        </a:rPr>
                        <a:t>2013-5-3</a:t>
                      </a:r>
                      <a:endParaRPr lang="en-US"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六个月</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5</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4.3</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5.6</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23.21</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506522">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非公开定向债务融资工具</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algn="ctr" defTabSz="914400" rtl="0" eaLnBrk="1" latinLnBrk="0" hangingPunct="1">
                        <a:lnSpc>
                          <a:spcPct val="150000"/>
                        </a:lnSpc>
                        <a:spcAft>
                          <a:spcPts val="0"/>
                        </a:spcAft>
                      </a:pPr>
                      <a:r>
                        <a:rPr lang="en-US" sz="1200" kern="100" dirty="0" smtClean="0">
                          <a:solidFill>
                            <a:schemeClr val="tx1"/>
                          </a:solidFill>
                          <a:latin typeface="+mn-ea"/>
                          <a:ea typeface="+mn-ea"/>
                          <a:cs typeface="+mn-cs"/>
                        </a:rPr>
                        <a:t>2013-7-29</a:t>
                      </a:r>
                      <a:endParaRPr lang="en-US"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algn="ctr" defTabSz="914400" rtl="0" eaLnBrk="1" latinLnBrk="0" hangingPunct="1">
                        <a:lnSpc>
                          <a:spcPct val="150000"/>
                        </a:lnSpc>
                        <a:spcAft>
                          <a:spcPts val="0"/>
                        </a:spcAft>
                      </a:pPr>
                      <a:r>
                        <a:rPr lang="zh-CN" sz="1200" kern="100">
                          <a:solidFill>
                            <a:schemeClr val="tx1"/>
                          </a:solidFill>
                          <a:latin typeface="+mn-ea"/>
                          <a:ea typeface="+mn-ea"/>
                          <a:cs typeface="+mn-cs"/>
                        </a:rPr>
                        <a:t>一年 </a:t>
                      </a:r>
                      <a:endParaRPr lang="zh-TW" sz="1200" kern="10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6</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5.3</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6</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11.67</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544544">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非公开定向债务融资工具</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algn="ctr" defTabSz="914400" rtl="0" eaLnBrk="1" latinLnBrk="0" hangingPunct="1">
                        <a:lnSpc>
                          <a:spcPct val="150000"/>
                        </a:lnSpc>
                        <a:spcAft>
                          <a:spcPts val="0"/>
                        </a:spcAft>
                      </a:pPr>
                      <a:r>
                        <a:rPr lang="en-US" sz="1200" kern="100" dirty="0" smtClean="0">
                          <a:solidFill>
                            <a:schemeClr val="tx1"/>
                          </a:solidFill>
                          <a:latin typeface="+mn-ea"/>
                          <a:ea typeface="+mn-ea"/>
                          <a:cs typeface="+mn-cs"/>
                        </a:rPr>
                        <a:t>2013-8-27</a:t>
                      </a:r>
                      <a:endParaRPr lang="en-US"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一年 </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4</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5.5</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6</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8.33</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97865">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中期票据</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algn="ctr" defTabSz="914400" rtl="0" eaLnBrk="1" latinLnBrk="0" hangingPunct="1">
                        <a:lnSpc>
                          <a:spcPct val="150000"/>
                        </a:lnSpc>
                        <a:spcAft>
                          <a:spcPts val="0"/>
                        </a:spcAft>
                      </a:pPr>
                      <a:r>
                        <a:rPr lang="en-US" sz="1200" kern="100" dirty="0" smtClean="0">
                          <a:solidFill>
                            <a:schemeClr val="tx1"/>
                          </a:solidFill>
                          <a:latin typeface="+mn-ea"/>
                          <a:ea typeface="+mn-ea"/>
                          <a:cs typeface="+mn-cs"/>
                        </a:rPr>
                        <a:t>2013-6-21</a:t>
                      </a:r>
                      <a:endParaRPr lang="en-US"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五年</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5</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4.98</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6.4</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22.19</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85765">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短期融资券 </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algn="ctr" defTabSz="914400" rtl="0" eaLnBrk="1" latinLnBrk="0" hangingPunct="1">
                        <a:lnSpc>
                          <a:spcPct val="150000"/>
                        </a:lnSpc>
                        <a:spcAft>
                          <a:spcPts val="0"/>
                        </a:spcAft>
                      </a:pPr>
                      <a:r>
                        <a:rPr lang="en-US" sz="1200" kern="100" dirty="0" smtClean="0">
                          <a:solidFill>
                            <a:schemeClr val="tx1"/>
                          </a:solidFill>
                          <a:latin typeface="+mn-ea"/>
                          <a:ea typeface="+mn-ea"/>
                          <a:cs typeface="+mn-cs"/>
                        </a:rPr>
                        <a:t>2013-10-17</a:t>
                      </a:r>
                      <a:endParaRPr lang="en-US"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algn="ctr" defTabSz="914400" rtl="0" eaLnBrk="1" latinLnBrk="0" hangingPunct="1">
                        <a:lnSpc>
                          <a:spcPct val="150000"/>
                        </a:lnSpc>
                        <a:spcAft>
                          <a:spcPts val="0"/>
                        </a:spcAft>
                      </a:pPr>
                      <a:r>
                        <a:rPr lang="zh-CN" sz="1200" kern="100">
                          <a:solidFill>
                            <a:schemeClr val="tx1"/>
                          </a:solidFill>
                          <a:latin typeface="+mn-ea"/>
                          <a:ea typeface="+mn-ea"/>
                          <a:cs typeface="+mn-cs"/>
                        </a:rPr>
                        <a:t>一年 </a:t>
                      </a:r>
                      <a:endParaRPr lang="zh-TW" sz="1200" kern="10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10 </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5.32</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6</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11.33</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85765">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短期融资券 </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EDF3"/>
                    </a:solidFill>
                  </a:tcPr>
                </a:tc>
                <a:tc>
                  <a:txBody>
                    <a:bodyPr/>
                    <a:lstStyle/>
                    <a:p>
                      <a:pPr marL="0" algn="ctr" defTabSz="914400" rtl="0" eaLnBrk="1" latinLnBrk="0" hangingPunct="1">
                        <a:lnSpc>
                          <a:spcPct val="150000"/>
                        </a:lnSpc>
                        <a:spcAft>
                          <a:spcPts val="0"/>
                        </a:spcAft>
                      </a:pPr>
                      <a:r>
                        <a:rPr lang="en-US" sz="1200" kern="100" dirty="0" smtClean="0">
                          <a:solidFill>
                            <a:schemeClr val="tx1"/>
                          </a:solidFill>
                          <a:latin typeface="+mn-ea"/>
                          <a:ea typeface="+mn-ea"/>
                          <a:cs typeface="+mn-cs"/>
                        </a:rPr>
                        <a:t>2013-11-18</a:t>
                      </a:r>
                      <a:endParaRPr lang="en-US"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algn="ctr" defTabSz="914400" rtl="0" eaLnBrk="1" latinLnBrk="0" hangingPunct="1">
                        <a:lnSpc>
                          <a:spcPct val="150000"/>
                        </a:lnSpc>
                        <a:spcAft>
                          <a:spcPts val="0"/>
                        </a:spcAft>
                      </a:pPr>
                      <a:r>
                        <a:rPr lang="zh-CN" sz="1200" kern="100" dirty="0">
                          <a:solidFill>
                            <a:schemeClr val="tx1"/>
                          </a:solidFill>
                          <a:latin typeface="+mn-ea"/>
                          <a:ea typeface="+mn-ea"/>
                          <a:cs typeface="+mn-cs"/>
                        </a:rPr>
                        <a:t>一年 </a:t>
                      </a:r>
                      <a:endParaRPr lang="zh-TW" sz="1200" kern="100" dirty="0">
                        <a:solidFill>
                          <a:schemeClr val="tx1"/>
                        </a:solidFill>
                        <a:latin typeface="+mn-ea"/>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10 </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5.69</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6</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mn-ea"/>
                          <a:ea typeface="+mn-ea"/>
                          <a:cs typeface="Arial" pitchFamily="34" charset="0"/>
                        </a:rPr>
                        <a:t>5.17</a:t>
                      </a:r>
                      <a:endParaRPr kumimoji="0" lang="zh-TW" altLang="zh-TW" sz="1200" b="0" i="0" u="none" strike="noStrike" kern="1200" cap="none" normalizeH="0" baseline="0" dirty="0" smtClean="0">
                        <a:ln>
                          <a:noFill/>
                        </a:ln>
                        <a:solidFill>
                          <a:schemeClr val="tx1"/>
                        </a:solidFill>
                        <a:effectLst/>
                        <a:latin typeface="+mn-ea"/>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720000">
                <a:tc gridSpan="7">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zh-TW" sz="1200" b="1" i="0" u="none" strike="noStrike" kern="1200" cap="none" normalizeH="0" baseline="0" dirty="0" smtClean="0">
                          <a:ln>
                            <a:noFill/>
                          </a:ln>
                          <a:solidFill>
                            <a:srgbClr val="FFFFFF"/>
                          </a:solidFill>
                          <a:effectLst/>
                          <a:latin typeface="+mn-ea"/>
                          <a:ea typeface="+mn-ea"/>
                          <a:cs typeface="Arial" pitchFamily="34" charset="0"/>
                        </a:rPr>
                        <a:t>本年度直接融资总额为人民币</a:t>
                      </a:r>
                      <a:r>
                        <a:rPr kumimoji="0" lang="en-US" altLang="zh-TW" sz="1200" b="1" i="0" u="none" strike="noStrike" kern="1200" cap="none" normalizeH="0" baseline="0" dirty="0" smtClean="0">
                          <a:ln>
                            <a:noFill/>
                          </a:ln>
                          <a:solidFill>
                            <a:srgbClr val="FFFFFF"/>
                          </a:solidFill>
                          <a:effectLst/>
                          <a:latin typeface="+mn-ea"/>
                          <a:ea typeface="+mn-ea"/>
                          <a:cs typeface="Arial" pitchFamily="34" charset="0"/>
                        </a:rPr>
                        <a:t>40</a:t>
                      </a:r>
                      <a:r>
                        <a:rPr kumimoji="0" lang="zh-CN" altLang="zh-TW" sz="1200" b="1" i="0" u="none" strike="noStrike" kern="1200" cap="none" normalizeH="0" baseline="0" dirty="0" smtClean="0">
                          <a:ln>
                            <a:noFill/>
                          </a:ln>
                          <a:solidFill>
                            <a:srgbClr val="FFFFFF"/>
                          </a:solidFill>
                          <a:effectLst/>
                          <a:latin typeface="+mn-ea"/>
                          <a:ea typeface="+mn-ea"/>
                          <a:cs typeface="Arial" pitchFamily="34" charset="0"/>
                        </a:rPr>
                        <a:t>亿元，满足营运管理和项目投资的资金需求并有效降低了融资成本。</a:t>
                      </a:r>
                      <a:r>
                        <a:rPr kumimoji="0" lang="en-US" altLang="zh-TW" sz="1200" b="1" i="0" u="none" strike="noStrike" kern="1200" cap="none" normalizeH="0" baseline="0" dirty="0" smtClean="0">
                          <a:ln>
                            <a:noFill/>
                          </a:ln>
                          <a:solidFill>
                            <a:srgbClr val="FFFFFF"/>
                          </a:solidFill>
                          <a:effectLst/>
                          <a:latin typeface="+mn-ea"/>
                          <a:ea typeface="+mn-ea"/>
                          <a:cs typeface="Arial" pitchFamily="34" charset="0"/>
                        </a:rPr>
                        <a:t>2013</a:t>
                      </a:r>
                      <a:r>
                        <a:rPr kumimoji="0" lang="zh-CN" altLang="zh-TW" sz="1200" b="1" i="0" u="none" strike="noStrike" kern="1200" cap="none" normalizeH="0" baseline="0" dirty="0" smtClean="0">
                          <a:ln>
                            <a:noFill/>
                          </a:ln>
                          <a:solidFill>
                            <a:srgbClr val="FFFFFF"/>
                          </a:solidFill>
                          <a:effectLst/>
                          <a:latin typeface="+mn-ea"/>
                          <a:ea typeface="+mn-ea"/>
                          <a:cs typeface="Arial" pitchFamily="34" charset="0"/>
                        </a:rPr>
                        <a:t>年度，公司有息债务综合借贷成本约为</a:t>
                      </a:r>
                      <a:r>
                        <a:rPr kumimoji="0" lang="en-US" altLang="zh-TW" sz="1200" b="1" i="0" u="none" strike="noStrike" kern="1200" cap="none" normalizeH="0" baseline="0" dirty="0" smtClean="0">
                          <a:ln>
                            <a:noFill/>
                          </a:ln>
                          <a:solidFill>
                            <a:srgbClr val="FFFFFF"/>
                          </a:solidFill>
                          <a:effectLst/>
                          <a:latin typeface="+mn-ea"/>
                          <a:ea typeface="+mn-ea"/>
                          <a:cs typeface="Arial" pitchFamily="34" charset="0"/>
                        </a:rPr>
                        <a:t>5.24</a:t>
                      </a:r>
                      <a:r>
                        <a:rPr kumimoji="0" lang="zh-CN" altLang="zh-TW" sz="1200" b="1" i="0" u="none" strike="noStrike" kern="1200" cap="none" normalizeH="0" baseline="0" dirty="0" smtClean="0">
                          <a:ln>
                            <a:noFill/>
                          </a:ln>
                          <a:solidFill>
                            <a:srgbClr val="FFFFFF"/>
                          </a:solidFill>
                          <a:effectLst/>
                          <a:latin typeface="+mn-ea"/>
                          <a:ea typeface="+mn-ea"/>
                          <a:cs typeface="Arial" pitchFamily="34" charset="0"/>
                        </a:rPr>
                        <a:t>％，比去年下降</a:t>
                      </a:r>
                      <a:r>
                        <a:rPr kumimoji="0" lang="en-US" altLang="zh-TW" sz="1200" b="1" i="0" u="none" strike="noStrike" kern="1200" cap="none" normalizeH="0" baseline="0" dirty="0" smtClean="0">
                          <a:ln>
                            <a:noFill/>
                          </a:ln>
                          <a:solidFill>
                            <a:srgbClr val="FFFFFF"/>
                          </a:solidFill>
                          <a:effectLst/>
                          <a:latin typeface="+mn-ea"/>
                          <a:ea typeface="+mn-ea"/>
                          <a:cs typeface="Arial" pitchFamily="34" charset="0"/>
                        </a:rPr>
                        <a:t>0.18</a:t>
                      </a:r>
                      <a:r>
                        <a:rPr kumimoji="0" lang="zh-CN" altLang="zh-TW" sz="1200" b="1" i="0" u="none" strike="noStrike" kern="1200" cap="none" normalizeH="0" baseline="0" dirty="0" smtClean="0">
                          <a:ln>
                            <a:noFill/>
                          </a:ln>
                          <a:solidFill>
                            <a:srgbClr val="FFFFFF"/>
                          </a:solidFill>
                          <a:effectLst/>
                          <a:latin typeface="+mn-ea"/>
                          <a:ea typeface="+mn-ea"/>
                          <a:cs typeface="Arial" pitchFamily="34" charset="0"/>
                        </a:rPr>
                        <a:t>个百分点，低于同期银行贷款利率约</a:t>
                      </a:r>
                      <a:r>
                        <a:rPr kumimoji="0" lang="en-US" altLang="zh-TW" sz="1200" b="1" i="0" u="none" strike="noStrike" kern="1200" cap="none" normalizeH="0" baseline="0" dirty="0" smtClean="0">
                          <a:ln>
                            <a:noFill/>
                          </a:ln>
                          <a:solidFill>
                            <a:srgbClr val="FFFFFF"/>
                          </a:solidFill>
                          <a:effectLst/>
                          <a:latin typeface="+mn-ea"/>
                          <a:ea typeface="+mn-ea"/>
                          <a:cs typeface="Arial" pitchFamily="34" charset="0"/>
                        </a:rPr>
                        <a:t>0.79</a:t>
                      </a:r>
                      <a:r>
                        <a:rPr kumimoji="0" lang="zh-CN" altLang="zh-TW" sz="1200" b="1" i="0" u="none" strike="noStrike" kern="1200" cap="none" normalizeH="0" baseline="0" dirty="0" smtClean="0">
                          <a:ln>
                            <a:noFill/>
                          </a:ln>
                          <a:solidFill>
                            <a:srgbClr val="FFFFFF"/>
                          </a:solidFill>
                          <a:effectLst/>
                          <a:latin typeface="+mn-ea"/>
                          <a:ea typeface="+mn-ea"/>
                          <a:cs typeface="Arial" pitchFamily="34" charset="0"/>
                        </a:rPr>
                        <a:t>个百分点。</a:t>
                      </a:r>
                      <a:endParaRPr kumimoji="0" lang="zh-TW" altLang="zh-TW" sz="1200" b="1" i="0" u="none" strike="noStrike" kern="1200" cap="none" normalizeH="0" baseline="0" dirty="0" smtClean="0">
                        <a:ln>
                          <a:noFill/>
                        </a:ln>
                        <a:solidFill>
                          <a:srgbClr val="FFFFFF"/>
                        </a:solidFill>
                        <a:effectLst/>
                        <a:latin typeface="+mn-ea"/>
                        <a:ea typeface="+mn-ea"/>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78ED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200" b="1" i="0" u="none" strike="noStrike" kern="1200" cap="none" normalizeH="0" baseline="0" dirty="0" smtClean="0">
                        <a:ln>
                          <a:noFill/>
                        </a:ln>
                        <a:solidFill>
                          <a:srgbClr val="FFFFFF"/>
                        </a:solidFill>
                        <a:effectLst/>
                        <a:latin typeface="微軟正黑體" pitchFamily="34" charset="-120"/>
                        <a:ea typeface="微軟正黑體" pitchFamily="34" charset="-12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200" b="1" i="0" u="none" strike="noStrike" kern="1200" cap="none" normalizeH="0" baseline="0" dirty="0" smtClean="0">
                        <a:ln>
                          <a:noFill/>
                        </a:ln>
                        <a:solidFill>
                          <a:srgbClr val="FFFFFF"/>
                        </a:solidFill>
                        <a:effectLst/>
                        <a:latin typeface="微軟正黑體" pitchFamily="34" charset="-120"/>
                        <a:ea typeface="微軟正黑體" pitchFamily="34" charset="-12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200" b="1" i="0" u="none" strike="noStrike" kern="1200" cap="none" normalizeH="0" baseline="0" dirty="0" smtClean="0">
                        <a:ln>
                          <a:noFill/>
                        </a:ln>
                        <a:solidFill>
                          <a:srgbClr val="FFFFFF"/>
                        </a:solidFill>
                        <a:effectLst/>
                        <a:latin typeface="微軟正黑體" pitchFamily="34" charset="-120"/>
                        <a:ea typeface="微軟正黑體" pitchFamily="34" charset="-12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200" b="1" i="0" u="none" strike="noStrike" kern="1200" cap="none" normalizeH="0" baseline="0" dirty="0" smtClean="0">
                        <a:ln>
                          <a:noFill/>
                        </a:ln>
                        <a:solidFill>
                          <a:srgbClr val="FFFFFF"/>
                        </a:solidFill>
                        <a:effectLst/>
                        <a:latin typeface="微軟正黑體" pitchFamily="34" charset="-120"/>
                        <a:ea typeface="微軟正黑體" pitchFamily="34" charset="-12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normalizeH="0" baseline="0" dirty="0" smtClean="0">
                        <a:ln>
                          <a:noFill/>
                        </a:ln>
                        <a:solidFill>
                          <a:srgbClr val="FFFFFF"/>
                        </a:solidFill>
                        <a:effectLst/>
                        <a:latin typeface="微軟正黑體" pitchFamily="34" charset="-120"/>
                        <a:ea typeface="微軟正黑體" pitchFamily="34" charset="-12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200" b="1" i="0" u="none" strike="noStrike" kern="1200" cap="none" normalizeH="0" baseline="0" dirty="0" smtClean="0">
                        <a:ln>
                          <a:noFill/>
                        </a:ln>
                        <a:solidFill>
                          <a:srgbClr val="FFFFFF"/>
                        </a:solidFill>
                        <a:effectLst/>
                        <a:latin typeface="微軟正黑體" pitchFamily="34" charset="-120"/>
                        <a:ea typeface="微軟正黑體" pitchFamily="34" charset="-12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75000"/>
                      </a:schemeClr>
                    </a:solidFill>
                  </a:tcPr>
                </a:tc>
              </a:tr>
            </a:tbl>
          </a:graphicData>
        </a:graphic>
      </p:graphicFrame>
      <p:sp>
        <p:nvSpPr>
          <p:cNvPr id="7" name="投影片編號版面配置區 6"/>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2.jpg"/>
          <p:cNvPicPr>
            <a:picLocks noChangeAspect="1"/>
          </p:cNvPicPr>
          <p:nvPr/>
        </p:nvPicPr>
        <p:blipFill>
          <a:blip r:embed="rId2" cstate="print"/>
          <a:stretch>
            <a:fillRect/>
          </a:stretch>
        </p:blipFill>
        <p:spPr>
          <a:xfrm>
            <a:off x="0" y="0"/>
            <a:ext cx="9144000" cy="6858000"/>
          </a:xfrm>
          <a:prstGeom prst="rect">
            <a:avLst/>
          </a:prstGeom>
        </p:spPr>
      </p:pic>
      <p:sp>
        <p:nvSpPr>
          <p:cNvPr id="5" name="文字方塊 4"/>
          <p:cNvSpPr txBox="1"/>
          <p:nvPr/>
        </p:nvSpPr>
        <p:spPr>
          <a:xfrm>
            <a:off x="381000" y="1447800"/>
            <a:ext cx="5943600" cy="830997"/>
          </a:xfrm>
          <a:prstGeom prst="rect">
            <a:avLst/>
          </a:prstGeom>
          <a:noFill/>
        </p:spPr>
        <p:txBody>
          <a:bodyPr wrap="square" rtlCol="0">
            <a:spAutoFit/>
          </a:bodyPr>
          <a:lstStyle/>
          <a:p>
            <a:r>
              <a:rPr lang="zh-CN" altLang="zh-TW" sz="4800" b="1" dirty="0" smtClean="0">
                <a:solidFill>
                  <a:srgbClr val="278ED0"/>
                </a:solidFill>
                <a:effectLst>
                  <a:outerShdw blurRad="60007" dist="200025" dir="15000000" sy="30000" kx="-1800000" algn="bl" rotWithShape="0">
                    <a:prstClr val="black">
                      <a:alpha val="32000"/>
                    </a:prstClr>
                  </a:outerShdw>
                </a:effectLst>
              </a:rPr>
              <a:t>未来发展的讨论分析</a:t>
            </a:r>
            <a:endParaRPr lang="zh-TW" altLang="en-US" sz="4800" b="1" dirty="0">
              <a:solidFill>
                <a:srgbClr val="278ED0"/>
              </a:solidFill>
              <a:effectLst>
                <a:outerShdw blurRad="60007" dist="200025" dir="15000000" sy="30000" kx="-1800000" algn="bl" rotWithShape="0">
                  <a:prstClr val="black">
                    <a:alpha val="32000"/>
                  </a:prstClr>
                </a:outerShdw>
              </a:effectLst>
            </a:endParaRPr>
          </a:p>
        </p:txBody>
      </p:sp>
      <p:sp>
        <p:nvSpPr>
          <p:cNvPr id="6" name="投影片編號版面配置區 5"/>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5" name="文字方塊 4"/>
          <p:cNvSpPr txBox="1"/>
          <p:nvPr/>
        </p:nvSpPr>
        <p:spPr>
          <a:xfrm>
            <a:off x="304800" y="358914"/>
            <a:ext cx="8534400" cy="646331"/>
          </a:xfrm>
          <a:prstGeom prst="rect">
            <a:avLst/>
          </a:prstGeom>
          <a:noFill/>
        </p:spPr>
        <p:txBody>
          <a:bodyPr wrap="square" rtlCol="0">
            <a:spAutoFit/>
          </a:bodyPr>
          <a:lstStyle/>
          <a:p>
            <a:r>
              <a:rPr lang="en-US" altLang="zh-CN" sz="3600" b="1" dirty="0" smtClean="0">
                <a:solidFill>
                  <a:srgbClr val="278ED0"/>
                </a:solidFill>
                <a:effectLst>
                  <a:outerShdw blurRad="60007" dist="200025" dir="15000000" sy="30000" kx="-1800000" algn="bl" rotWithShape="0">
                    <a:prstClr val="black">
                      <a:alpha val="32000"/>
                    </a:prstClr>
                  </a:outerShdw>
                </a:effectLst>
              </a:rPr>
              <a:t>2014</a:t>
            </a:r>
            <a:r>
              <a:rPr lang="zh-CN" altLang="en-US" sz="3600" b="1" dirty="0" smtClean="0">
                <a:solidFill>
                  <a:srgbClr val="278ED0"/>
                </a:solidFill>
                <a:effectLst>
                  <a:outerShdw blurRad="60007" dist="200025" dir="15000000" sy="30000" kx="-1800000" algn="bl" rotWithShape="0">
                    <a:prstClr val="black">
                      <a:alpha val="32000"/>
                    </a:prstClr>
                  </a:outerShdw>
                </a:effectLst>
              </a:rPr>
              <a:t>年</a:t>
            </a:r>
            <a:r>
              <a:rPr lang="zh-CN" altLang="zh-TW" sz="3600" b="1" dirty="0" smtClean="0">
                <a:solidFill>
                  <a:srgbClr val="278ED0"/>
                </a:solidFill>
                <a:effectLst>
                  <a:outerShdw blurRad="60007" dist="200025" dir="15000000" sy="30000" kx="-1800000" algn="bl" rotWithShape="0">
                    <a:prstClr val="black">
                      <a:alpha val="32000"/>
                    </a:prstClr>
                  </a:outerShdw>
                </a:effectLst>
              </a:rPr>
              <a:t>行业竞争格局和发展趋势</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aphicFrame>
        <p:nvGraphicFramePr>
          <p:cNvPr id="6" name="表格 5"/>
          <p:cNvGraphicFramePr>
            <a:graphicFrameLocks noGrp="1"/>
          </p:cNvGraphicFramePr>
          <p:nvPr>
            <p:extLst>
              <p:ext uri="{D42A27DB-BD31-4B8C-83A1-F6EECF244321}">
                <p14:modId xmlns:p14="http://schemas.microsoft.com/office/powerpoint/2010/main" val="1353580459"/>
              </p:ext>
            </p:extLst>
          </p:nvPr>
        </p:nvGraphicFramePr>
        <p:xfrm>
          <a:off x="457200" y="1691360"/>
          <a:ext cx="8286808" cy="823240"/>
        </p:xfrm>
        <a:graphic>
          <a:graphicData uri="http://schemas.openxmlformats.org/drawingml/2006/table">
            <a:tbl>
              <a:tblPr>
                <a:tableStyleId>{22838BEF-8BB2-4498-84A7-C5851F593DF1}</a:tableStyleId>
              </a:tblPr>
              <a:tblGrid>
                <a:gridCol w="8286808"/>
              </a:tblGrid>
              <a:tr h="823240">
                <a:tc>
                  <a:txBody>
                    <a:bodyPr/>
                    <a:lstStyle/>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zh-TW" sz="1200" kern="1200" dirty="0" smtClean="0">
                          <a:solidFill>
                            <a:schemeClr val="dk1"/>
                          </a:solidFill>
                          <a:latin typeface="+mn-lt"/>
                          <a:ea typeface="+mn-ea"/>
                          <a:cs typeface="+mn-cs"/>
                        </a:rPr>
                        <a:t>随着全面深化改革的稳步推进，以及城镇化进程和区域经济的转型与升级，预期未来的宏观经济发展趋势将继续保持平稳，这将有利于交通运输总量的和交通需求的稳步增长</a:t>
                      </a:r>
                      <a:endParaRPr lang="en-US" altLang="zh-CN" sz="1200" kern="1200" dirty="0" smtClean="0">
                        <a:solidFill>
                          <a:schemeClr val="dk1"/>
                        </a:solidFill>
                        <a:latin typeface="+mn-lt"/>
                        <a:ea typeface="+mn-ea"/>
                        <a:cs typeface="+mn-cs"/>
                      </a:endParaRPr>
                    </a:p>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zh-TW" sz="1200" kern="1200" dirty="0" smtClean="0">
                          <a:solidFill>
                            <a:schemeClr val="dk1"/>
                          </a:solidFill>
                          <a:latin typeface="+mn-lt"/>
                          <a:ea typeface="+mn-ea"/>
                          <a:cs typeface="+mn-cs"/>
                        </a:rPr>
                        <a:t>随着社会汽车保有量的不断增加以及居民消费升级，公路客货运输需求将逐步释放，从而推动本集团主营业务的持续发展</a:t>
                      </a:r>
                      <a:endParaRPr lang="zh-TW" sz="1100" kern="100" dirty="0">
                        <a:latin typeface="微軟正黑體" pitchFamily="34" charset="-120"/>
                        <a:ea typeface="微軟正黑體" pitchFamily="34" charset="-120"/>
                        <a:cs typeface="Times New Roman"/>
                      </a:endParaRPr>
                    </a:p>
                  </a:txBody>
                  <a:tcPr marL="66002" marR="66002" marT="33001" marB="33001" anchor="ctr">
                    <a:noFill/>
                  </a:tcP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4136385948"/>
              </p:ext>
            </p:extLst>
          </p:nvPr>
        </p:nvGraphicFramePr>
        <p:xfrm>
          <a:off x="457200" y="3200731"/>
          <a:ext cx="8286808" cy="990269"/>
        </p:xfrm>
        <a:graphic>
          <a:graphicData uri="http://schemas.openxmlformats.org/drawingml/2006/table">
            <a:tbl>
              <a:tblPr>
                <a:tableStyleId>{22838BEF-8BB2-4498-84A7-C5851F593DF1}</a:tableStyleId>
              </a:tblPr>
              <a:tblGrid>
                <a:gridCol w="8286808"/>
              </a:tblGrid>
              <a:tr h="990269">
                <a:tc>
                  <a:txBody>
                    <a:bodyPr/>
                    <a:lstStyle/>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zh-TW" sz="1200" kern="1200" dirty="0" smtClean="0">
                          <a:solidFill>
                            <a:schemeClr val="dk1"/>
                          </a:solidFill>
                          <a:latin typeface="+mn-lt"/>
                          <a:ea typeface="+mn-ea"/>
                          <a:cs typeface="+mn-cs"/>
                        </a:rPr>
                        <a:t>从区域交通的发展环境来看，江苏省的高速公路网络特别是苏南路网的密度及完备程度较高，本集团经营区域来自新建公路的分流压力十分有限</a:t>
                      </a:r>
                      <a:endParaRPr lang="en-US" altLang="zh-CN" sz="1200" kern="1200" dirty="0" smtClean="0">
                        <a:solidFill>
                          <a:schemeClr val="dk1"/>
                        </a:solidFill>
                        <a:latin typeface="+mn-lt"/>
                        <a:ea typeface="+mn-ea"/>
                        <a:cs typeface="+mn-cs"/>
                      </a:endParaRPr>
                    </a:p>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en-US" sz="1200" kern="1200" dirty="0" smtClean="0">
                          <a:solidFill>
                            <a:schemeClr val="dk1"/>
                          </a:solidFill>
                          <a:latin typeface="+mn-lt"/>
                          <a:ea typeface="+mn-ea"/>
                          <a:cs typeface="+mn-cs"/>
                        </a:rPr>
                        <a:t>集团收费公路业务发展的竞争格局在未来一段时期内都会保持相对稳定</a:t>
                      </a:r>
                      <a:endParaRPr lang="en-US" altLang="zh-CN" sz="1200" kern="1200" dirty="0" smtClean="0">
                        <a:solidFill>
                          <a:schemeClr val="dk1"/>
                        </a:solidFill>
                        <a:latin typeface="+mn-lt"/>
                        <a:ea typeface="+mn-ea"/>
                        <a:cs typeface="+mn-cs"/>
                      </a:endParaRPr>
                    </a:p>
                  </a:txBody>
                  <a:tcPr marL="66002" marR="66002" marT="33001" marB="33001" anchor="ctr"/>
                </a:tc>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4033251856"/>
              </p:ext>
            </p:extLst>
          </p:nvPr>
        </p:nvGraphicFramePr>
        <p:xfrm>
          <a:off x="457200" y="4876800"/>
          <a:ext cx="8286808" cy="766770"/>
        </p:xfrm>
        <a:graphic>
          <a:graphicData uri="http://schemas.openxmlformats.org/drawingml/2006/table">
            <a:tbl>
              <a:tblPr>
                <a:tableStyleId>{22838BEF-8BB2-4498-84A7-C5851F593DF1}</a:tableStyleId>
              </a:tblPr>
              <a:tblGrid>
                <a:gridCol w="8286808"/>
              </a:tblGrid>
              <a:tr h="766770">
                <a:tc>
                  <a:txBody>
                    <a:bodyPr/>
                    <a:lstStyle/>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zh-TW" sz="1200" kern="1200" dirty="0" smtClean="0">
                          <a:solidFill>
                            <a:schemeClr val="dk1"/>
                          </a:solidFill>
                          <a:latin typeface="+mn-lt"/>
                          <a:ea typeface="+mn-ea"/>
                          <a:cs typeface="+mn-cs"/>
                        </a:rPr>
                        <a:t>收费公路行业的政策变动将逐步趋于稳定，政策压力将相对缓解</a:t>
                      </a:r>
                      <a:endParaRPr lang="en-US" altLang="zh-CN" sz="1200" kern="1200" dirty="0" smtClean="0">
                        <a:solidFill>
                          <a:schemeClr val="dk1"/>
                        </a:solidFill>
                        <a:latin typeface="+mn-lt"/>
                        <a:ea typeface="+mn-ea"/>
                        <a:cs typeface="+mn-cs"/>
                      </a:endParaRPr>
                    </a:p>
                    <a:p>
                      <a:pPr marL="285750" marR="0" indent="-285750" algn="l" defTabSz="914400" rtl="0" eaLnBrk="1" fontAlgn="base" latinLnBrk="0" hangingPunct="1">
                        <a:lnSpc>
                          <a:spcPct val="100000"/>
                        </a:lnSpc>
                        <a:spcBef>
                          <a:spcPts val="0"/>
                        </a:spcBef>
                        <a:spcAft>
                          <a:spcPts val="0"/>
                        </a:spcAft>
                        <a:buClr>
                          <a:schemeClr val="accent5">
                            <a:lumMod val="50000"/>
                          </a:schemeClr>
                        </a:buClr>
                        <a:buSzTx/>
                        <a:buFont typeface="Arial" pitchFamily="34" charset="0"/>
                        <a:buChar char="•"/>
                        <a:tabLst/>
                        <a:defRPr/>
                      </a:pPr>
                      <a:r>
                        <a:rPr lang="zh-CN" altLang="zh-TW" sz="1200" kern="1200" dirty="0" smtClean="0">
                          <a:solidFill>
                            <a:schemeClr val="dk1"/>
                          </a:solidFill>
                          <a:latin typeface="+mn-lt"/>
                          <a:ea typeface="+mn-ea"/>
                          <a:cs typeface="+mn-cs"/>
                        </a:rPr>
                        <a:t>未来较长时间内收费公路仍将会是国家交通运输网络的重要组成部分，收费公路行业的政策环境也将更加明朗</a:t>
                      </a:r>
                      <a:endParaRPr lang="zh-TW" altLang="zh-TW" sz="1200" kern="1200" dirty="0" smtClean="0">
                        <a:solidFill>
                          <a:schemeClr val="dk1"/>
                        </a:solidFill>
                        <a:latin typeface="+mn-lt"/>
                        <a:ea typeface="+mn-ea"/>
                        <a:cs typeface="+mn-cs"/>
                      </a:endParaRPr>
                    </a:p>
                  </a:txBody>
                  <a:tcPr marL="66002" marR="66002" marT="33001" marB="33001" anchor="ctr"/>
                </a:tc>
              </a:tr>
            </a:tbl>
          </a:graphicData>
        </a:graphic>
      </p:graphicFrame>
      <p:sp>
        <p:nvSpPr>
          <p:cNvPr id="9" name="六邊形 8"/>
          <p:cNvSpPr/>
          <p:nvPr/>
        </p:nvSpPr>
        <p:spPr>
          <a:xfrm>
            <a:off x="333404" y="1142334"/>
            <a:ext cx="3581400" cy="5334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lvl="0" algn="ctr">
              <a:defRPr/>
            </a:pPr>
            <a:r>
              <a:rPr lang="zh-CN" altLang="zh-TW" b="1" dirty="0" smtClean="0"/>
              <a:t>宏观经济环境</a:t>
            </a:r>
            <a:endParaRPr lang="zh-TW" altLang="en-US" b="1" dirty="0">
              <a:solidFill>
                <a:srgbClr val="F2F2F2"/>
              </a:solidFill>
              <a:latin typeface="微軟正黑體" pitchFamily="34" charset="-120"/>
              <a:ea typeface="微軟正黑體" pitchFamily="34" charset="-120"/>
              <a:cs typeface="Arial" charset="0"/>
            </a:endParaRPr>
          </a:p>
        </p:txBody>
      </p:sp>
      <p:sp>
        <p:nvSpPr>
          <p:cNvPr id="10" name="六邊形 9"/>
          <p:cNvSpPr/>
          <p:nvPr/>
        </p:nvSpPr>
        <p:spPr>
          <a:xfrm>
            <a:off x="333404" y="2819400"/>
            <a:ext cx="3581400" cy="5334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lvl="0" algn="ctr">
              <a:defRPr/>
            </a:pPr>
            <a:r>
              <a:rPr lang="zh-CN" altLang="zh-TW" b="1" dirty="0" smtClean="0"/>
              <a:t>行业竞争格局</a:t>
            </a:r>
            <a:endParaRPr lang="zh-TW" altLang="en-US" b="1" dirty="0">
              <a:solidFill>
                <a:srgbClr val="F2F2F2"/>
              </a:solidFill>
              <a:latin typeface="微軟正黑體" pitchFamily="34" charset="-120"/>
              <a:ea typeface="微軟正黑體" pitchFamily="34" charset="-120"/>
              <a:cs typeface="Arial" charset="0"/>
            </a:endParaRPr>
          </a:p>
        </p:txBody>
      </p:sp>
      <p:sp>
        <p:nvSpPr>
          <p:cNvPr id="11" name="六邊形 10"/>
          <p:cNvSpPr/>
          <p:nvPr/>
        </p:nvSpPr>
        <p:spPr>
          <a:xfrm>
            <a:off x="333404" y="4419600"/>
            <a:ext cx="3581400" cy="533400"/>
          </a:xfrm>
          <a:prstGeom prst="hexagon">
            <a:avLst>
              <a:gd name="adj" fmla="val 0"/>
              <a:gd name="vf" fmla="val 115470"/>
            </a:avLst>
          </a:prstGeom>
          <a:solidFill>
            <a:srgbClr val="278ED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extrusionH="76200" contourW="12700">
            <a:bevelT w="222250" h="63500"/>
            <a:bevelB/>
            <a:extrusionClr>
              <a:schemeClr val="accent5">
                <a:lumMod val="75000"/>
              </a:schemeClr>
            </a:extrusionClr>
            <a:contourClr>
              <a:schemeClr val="accent5"/>
            </a:contourClr>
          </a:sp3d>
        </p:spPr>
        <p:style>
          <a:lnRef idx="0">
            <a:schemeClr val="accent3"/>
          </a:lnRef>
          <a:fillRef idx="3">
            <a:schemeClr val="accent3"/>
          </a:fillRef>
          <a:effectRef idx="3">
            <a:schemeClr val="accent3"/>
          </a:effectRef>
          <a:fontRef idx="minor">
            <a:schemeClr val="lt1"/>
          </a:fontRef>
        </p:style>
        <p:txBody>
          <a:bodyPr vert="horz" anchor="ctr"/>
          <a:lstStyle/>
          <a:p>
            <a:pPr lvl="0" algn="ctr">
              <a:defRPr/>
            </a:pPr>
            <a:r>
              <a:rPr lang="zh-CN" altLang="zh-TW" b="1" dirty="0" smtClean="0"/>
              <a:t>公路收费政策趋势</a:t>
            </a:r>
            <a:endParaRPr lang="zh-TW" altLang="en-US" b="1" dirty="0">
              <a:solidFill>
                <a:srgbClr val="F2F2F2"/>
              </a:solidFill>
              <a:latin typeface="微軟正黑體" pitchFamily="34" charset="-120"/>
              <a:ea typeface="微軟正黑體" pitchFamily="34" charset="-120"/>
              <a:cs typeface="Arial" charset="0"/>
            </a:endParaRPr>
          </a:p>
        </p:txBody>
      </p:sp>
      <p:sp>
        <p:nvSpPr>
          <p:cNvPr id="12" name="文字方塊 11"/>
          <p:cNvSpPr txBox="1"/>
          <p:nvPr/>
        </p:nvSpPr>
        <p:spPr>
          <a:xfrm>
            <a:off x="2590800" y="1371600"/>
            <a:ext cx="184731" cy="369332"/>
          </a:xfrm>
          <a:prstGeom prst="rect">
            <a:avLst/>
          </a:prstGeom>
          <a:noFill/>
        </p:spPr>
        <p:txBody>
          <a:bodyPr wrap="none" rtlCol="0">
            <a:spAutoFit/>
          </a:bodyPr>
          <a:lstStyle/>
          <a:p>
            <a:endParaRPr lang="zh-TW" altLang="en-US" dirty="0"/>
          </a:p>
        </p:txBody>
      </p:sp>
      <p:sp>
        <p:nvSpPr>
          <p:cNvPr id="13" name="投影片編號版面配置區 12"/>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5" name="內容版面配置區 3" descr="JSE PPT_A03.jpg"/>
          <p:cNvPicPr>
            <a:picLocks noChangeAspect="1"/>
          </p:cNvPicPr>
          <p:nvPr/>
        </p:nvPicPr>
        <p:blipFill>
          <a:blip r:embed="rId2" cstate="print">
            <a:lum contrast="31000"/>
          </a:blip>
          <a:stretch>
            <a:fillRect/>
          </a:stretch>
        </p:blipFill>
        <p:spPr>
          <a:xfrm>
            <a:off x="0" y="0"/>
            <a:ext cx="9144000" cy="6858000"/>
          </a:xfrm>
          <a:prstGeom prst="rect">
            <a:avLst/>
          </a:prstGeom>
          <a:noFill/>
          <a:ln>
            <a:noFill/>
          </a:ln>
        </p:spPr>
      </p:pic>
      <p:sp>
        <p:nvSpPr>
          <p:cNvPr id="6" name="文字方塊 5"/>
          <p:cNvSpPr txBox="1"/>
          <p:nvPr/>
        </p:nvSpPr>
        <p:spPr>
          <a:xfrm>
            <a:off x="304800" y="358914"/>
            <a:ext cx="6705600" cy="646331"/>
          </a:xfrm>
          <a:prstGeom prst="rect">
            <a:avLst/>
          </a:prstGeom>
          <a:noFill/>
        </p:spPr>
        <p:txBody>
          <a:bodyPr wrap="square" rtlCol="0">
            <a:spAutoFit/>
          </a:bodyPr>
          <a:lstStyle/>
          <a:p>
            <a:r>
              <a:rPr lang="en-US" altLang="zh-TW" sz="3600" b="1" dirty="0" smtClean="0">
                <a:solidFill>
                  <a:srgbClr val="278ED0"/>
                </a:solidFill>
                <a:effectLst>
                  <a:outerShdw blurRad="60007" dist="200025" dir="15000000" sy="30000" kx="-1800000" algn="bl" rotWithShape="0">
                    <a:prstClr val="black">
                      <a:alpha val="32000"/>
                    </a:prstClr>
                  </a:outerShdw>
                </a:effectLst>
              </a:rPr>
              <a:t>2014</a:t>
            </a:r>
            <a:r>
              <a:rPr lang="zh-CN" altLang="zh-TW" sz="3600" b="1" dirty="0" smtClean="0">
                <a:solidFill>
                  <a:srgbClr val="278ED0"/>
                </a:solidFill>
                <a:effectLst>
                  <a:outerShdw blurRad="60007" dist="200025" dir="15000000" sy="30000" kx="-1800000" algn="bl" rotWithShape="0">
                    <a:prstClr val="black">
                      <a:alpha val="32000"/>
                    </a:prstClr>
                  </a:outerShdw>
                </a:effectLst>
              </a:rPr>
              <a:t>年的重点工作措施</a:t>
            </a:r>
            <a:endParaRPr lang="zh-TW" altLang="en-US" sz="3600" b="1" dirty="0">
              <a:solidFill>
                <a:srgbClr val="278ED0"/>
              </a:solidFill>
              <a:effectLst>
                <a:outerShdw blurRad="60007" dist="200025" dir="15000000" sy="30000" kx="-1800000" algn="bl" rotWithShape="0">
                  <a:prstClr val="black">
                    <a:alpha val="32000"/>
                  </a:prstClr>
                </a:outerShdw>
              </a:effectLst>
            </a:endParaRPr>
          </a:p>
        </p:txBody>
      </p:sp>
      <p:graphicFrame>
        <p:nvGraphicFramePr>
          <p:cNvPr id="8" name="資料庫圖表 7"/>
          <p:cNvGraphicFramePr/>
          <p:nvPr>
            <p:extLst>
              <p:ext uri="{D42A27DB-BD31-4B8C-83A1-F6EECF244321}">
                <p14:modId xmlns:p14="http://schemas.microsoft.com/office/powerpoint/2010/main" val="1433331982"/>
              </p:ext>
            </p:extLst>
          </p:nvPr>
        </p:nvGraphicFramePr>
        <p:xfrm>
          <a:off x="838200" y="1066752"/>
          <a:ext cx="7086600" cy="4876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投影片編號版面配置區 6"/>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descr="JSE PPT_A01.jpg"/>
          <p:cNvPicPr>
            <a:picLocks noChangeAspect="1"/>
          </p:cNvPicPr>
          <p:nvPr/>
        </p:nvPicPr>
        <p:blipFill>
          <a:blip r:embed="rId2" cstate="print"/>
          <a:stretch>
            <a:fillRect/>
          </a:stretch>
        </p:blipFill>
        <p:spPr>
          <a:xfrm>
            <a:off x="0" y="0"/>
            <a:ext cx="9144000" cy="6858000"/>
          </a:xfrm>
          <a:prstGeom prst="rect">
            <a:avLst/>
          </a:prstGeom>
        </p:spPr>
      </p:pic>
      <p:sp>
        <p:nvSpPr>
          <p:cNvPr id="5" name="標題 1"/>
          <p:cNvSpPr txBox="1">
            <a:spLocks/>
          </p:cNvSpPr>
          <p:nvPr/>
        </p:nvSpPr>
        <p:spPr>
          <a:xfrm>
            <a:off x="685800" y="1447800"/>
            <a:ext cx="7772400" cy="147002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4800" b="1" i="0" u="none" strike="noStrike" kern="1200" cap="none" spc="0" normalizeH="0" baseline="0" noProof="0" dirty="0" smtClean="0">
                <a:ln>
                  <a:noFill/>
                </a:ln>
                <a:solidFill>
                  <a:srgbClr val="278ED0"/>
                </a:solidFill>
                <a:effectLst>
                  <a:outerShdw blurRad="60007" dist="200025" dir="15000000" sy="30000" kx="-1800000" algn="bl" rotWithShape="0">
                    <a:prstClr val="black">
                      <a:alpha val="32000"/>
                    </a:prstClr>
                  </a:outerShdw>
                </a:effectLst>
                <a:uLnTx/>
                <a:uFillTx/>
                <a:latin typeface="+mn-lt"/>
                <a:ea typeface="+mn-ea"/>
                <a:cs typeface="+mn-cs"/>
              </a:rPr>
              <a:t>谢谢</a:t>
            </a:r>
            <a:r>
              <a:rPr kumimoji="0" lang="en-US" altLang="zh-TW" sz="4800" b="1" i="0" u="none" strike="noStrike" kern="1200" cap="none" spc="0" normalizeH="0" baseline="0" noProof="0" dirty="0" smtClean="0">
                <a:ln>
                  <a:noFill/>
                </a:ln>
                <a:solidFill>
                  <a:srgbClr val="278ED0"/>
                </a:solidFill>
                <a:effectLst>
                  <a:outerShdw blurRad="60007" dist="200025" dir="15000000" sy="30000" kx="-1800000" algn="bl" rotWithShape="0">
                    <a:prstClr val="black">
                      <a:alpha val="32000"/>
                    </a:prstClr>
                  </a:outerShdw>
                </a:effectLst>
                <a:uLnTx/>
                <a:uFillTx/>
                <a:latin typeface="+mn-lt"/>
                <a:ea typeface="+mn-ea"/>
                <a:cs typeface="+mn-cs"/>
              </a:rPr>
              <a:t>!</a:t>
            </a:r>
            <a:endParaRPr kumimoji="0" lang="zh-TW" altLang="en-US" sz="4800" b="1" i="0" u="none" strike="noStrike" kern="1200" cap="none" spc="0" normalizeH="0" baseline="0" noProof="0" dirty="0">
              <a:ln>
                <a:noFill/>
              </a:ln>
              <a:solidFill>
                <a:srgbClr val="278ED0"/>
              </a:solidFill>
              <a:effectLst>
                <a:outerShdw blurRad="60007" dist="200025" dir="15000000" sy="30000" kx="-1800000" algn="bl" rotWithShape="0">
                  <a:prstClr val="black">
                    <a:alpha val="32000"/>
                  </a:prstClr>
                </a:outerShdw>
              </a:effectLst>
              <a:uLnTx/>
              <a:uFillTx/>
              <a:latin typeface="+mn-lt"/>
              <a:ea typeface="+mn-ea"/>
              <a:cs typeface="+mn-cs"/>
            </a:endParaRPr>
          </a:p>
        </p:txBody>
      </p:sp>
      <p:sp>
        <p:nvSpPr>
          <p:cNvPr id="6" name="投影片編號版面配置區 5"/>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cene3d>
          <a:camera prst="orthographicFront">
            <a:rot lat="0" lon="0" rev="0"/>
          </a:camera>
          <a:lightRig rig="threePt" dir="t">
            <a:rot lat="0" lon="0" rev="1200000"/>
          </a:lightRig>
        </a:scene3d>
        <a:sp3d extrusionH="76200" contourW="12700">
          <a:bevelT w="63500" h="25400"/>
          <a:bevelB/>
          <a:extrusionClr>
            <a:schemeClr val="accent5">
              <a:lumMod val="75000"/>
            </a:schemeClr>
          </a:extrusionClr>
          <a:contourClr>
            <a:schemeClr val="accent5"/>
          </a:contourClr>
        </a:sp3d>
      </a:spPr>
      <a:bodyPr vert="eaVert" anchor="ctr"/>
      <a:lstStyle>
        <a:defPPr fontAlgn="auto">
          <a:spcBef>
            <a:spcPts val="0"/>
          </a:spcBef>
          <a:spcAft>
            <a:spcPts val="0"/>
          </a:spcAft>
          <a:defRPr kumimoji="0" sz="1200" b="1" dirty="0" smtClean="0">
            <a:solidFill>
              <a:schemeClr val="tx1"/>
            </a:solidFill>
            <a:latin typeface="微軟正黑體" pitchFamily="34" charset="-120"/>
            <a:ea typeface="微軟正黑體" pitchFamily="34" charset="-120"/>
          </a:defRPr>
        </a:defPPr>
      </a:lstStyle>
      <a:style>
        <a:lnRef idx="0">
          <a:schemeClr val="accent3"/>
        </a:lnRef>
        <a:fillRef idx="3">
          <a:schemeClr val="accent3"/>
        </a:fillRef>
        <a:effectRef idx="3">
          <a:schemeClr val="accent3"/>
        </a:effectRef>
        <a:fontRef idx="minor">
          <a:schemeClr val="lt1"/>
        </a:fontRef>
      </a:style>
    </a:spDef>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1398</TotalTime>
  <Words>2688</Words>
  <Application>Microsoft Office PowerPoint</Application>
  <PresentationFormat>如螢幕大小 (4:3)</PresentationFormat>
  <Paragraphs>439</Paragraphs>
  <Slides>24</Slides>
  <Notes>2</Notes>
  <HiddenSlides>0</HiddenSlides>
  <MMClips>0</MMClips>
  <ScaleCrop>false</ScaleCrop>
  <HeadingPairs>
    <vt:vector size="4" baseType="variant">
      <vt:variant>
        <vt:lpstr>佈景主題</vt:lpstr>
      </vt:variant>
      <vt:variant>
        <vt:i4>1</vt:i4>
      </vt:variant>
      <vt:variant>
        <vt:lpstr>投影片標題</vt:lpstr>
      </vt:variant>
      <vt:variant>
        <vt:i4>24</vt:i4>
      </vt:variant>
    </vt:vector>
  </HeadingPairs>
  <TitlesOfParts>
    <vt:vector size="25" baseType="lpstr">
      <vt:lpstr>Office Theme</vt:lpstr>
      <vt:lpstr>2013年年度业绩发布会</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2013年年度业绩发布会 Annual Results Announcement</dc:title>
  <dc:creator>Anderson Zhou</dc:creator>
  <cp:lastModifiedBy>Sarah Chan</cp:lastModifiedBy>
  <cp:revision>161</cp:revision>
  <dcterms:created xsi:type="dcterms:W3CDTF">2006-08-16T00:00:00Z</dcterms:created>
  <dcterms:modified xsi:type="dcterms:W3CDTF">2014-03-23T13:05:21Z</dcterms:modified>
</cp:coreProperties>
</file>